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6.xml" ContentType="application/vnd.openxmlformats-officedocument.drawingml.chart+xml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oleObject2.bin" ContentType="application/vnd.openxmlformats-officedocument.oleObject"/>
  <Override PartName="/ppt/slideLayouts/slideLayout3.xml" ContentType="application/vnd.openxmlformats-officedocument.presentationml.slideLayou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area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cat>
            <c:strRef>
              <c:f>Sheet1!$A$2:$A$74</c:f>
              <c:strCache>
                <c:ptCount val="7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</c:strCache>
            </c:strRef>
          </c:cat>
          <c:val>
            <c:numRef>
              <c:f>Sheet1!$B$2:$B$74</c:f>
              <c:numCache>
                <c:formatCode>0.0000</c:formatCode>
                <c:ptCount val="73"/>
                <c:pt idx="0">
                  <c:v>100.065043713384</c:v>
                </c:pt>
                <c:pt idx="1">
                  <c:v>101.0164730197819</c:v>
                </c:pt>
                <c:pt idx="2">
                  <c:v>101.2264039451877</c:v>
                </c:pt>
                <c:pt idx="3">
                  <c:v>101.1527585972941</c:v>
                </c:pt>
                <c:pt idx="4">
                  <c:v>100.9445651794382</c:v>
                </c:pt>
                <c:pt idx="5">
                  <c:v>100.8118752761047</c:v>
                </c:pt>
                <c:pt idx="6">
                  <c:v>100.427658604593</c:v>
                </c:pt>
                <c:pt idx="7">
                  <c:v>100.2795337140719</c:v>
                </c:pt>
                <c:pt idx="8">
                  <c:v>100.3329526208395</c:v>
                </c:pt>
                <c:pt idx="9">
                  <c:v>100.3194231826562</c:v>
                </c:pt>
                <c:pt idx="10">
                  <c:v>100.4123575516394</c:v>
                </c:pt>
                <c:pt idx="11">
                  <c:v>100.3314866562095</c:v>
                </c:pt>
                <c:pt idx="12">
                  <c:v>100.4769473532584</c:v>
                </c:pt>
                <c:pt idx="13">
                  <c:v>100.5263876390793</c:v>
                </c:pt>
                <c:pt idx="14">
                  <c:v>100.301471455045</c:v>
                </c:pt>
                <c:pt idx="15">
                  <c:v>100.8867015894559</c:v>
                </c:pt>
                <c:pt idx="16">
                  <c:v>100.7536899017115</c:v>
                </c:pt>
                <c:pt idx="17">
                  <c:v>100.7281901759699</c:v>
                </c:pt>
                <c:pt idx="18">
                  <c:v>100.742357788861</c:v>
                </c:pt>
                <c:pt idx="19">
                  <c:v>100.4314456021602</c:v>
                </c:pt>
                <c:pt idx="20">
                  <c:v>100.4260820721185</c:v>
                </c:pt>
                <c:pt idx="21">
                  <c:v>100.3185787032904</c:v>
                </c:pt>
                <c:pt idx="22">
                  <c:v>99.62471086221477</c:v>
                </c:pt>
                <c:pt idx="23">
                  <c:v>99.53310172868207</c:v>
                </c:pt>
                <c:pt idx="24" formatCode="General">
                  <c:v>99.1913408847514</c:v>
                </c:pt>
                <c:pt idx="25" formatCode="General">
                  <c:v>99.12246849864788</c:v>
                </c:pt>
                <c:pt idx="26" formatCode="General">
                  <c:v>99.09488441408958</c:v>
                </c:pt>
                <c:pt idx="27" formatCode="General">
                  <c:v>98.21510599359995</c:v>
                </c:pt>
                <c:pt idx="28" formatCode="General">
                  <c:v>98.03129305292983</c:v>
                </c:pt>
                <c:pt idx="29" formatCode="General">
                  <c:v>97.89519355646925</c:v>
                </c:pt>
                <c:pt idx="30" formatCode="General">
                  <c:v>97.95066581519854</c:v>
                </c:pt>
                <c:pt idx="31" formatCode="General">
                  <c:v>97.65184495194786</c:v>
                </c:pt>
                <c:pt idx="32" formatCode="General">
                  <c:v>97.30094676084904</c:v>
                </c:pt>
                <c:pt idx="33" formatCode="General">
                  <c:v>97.02009556717087</c:v>
                </c:pt>
                <c:pt idx="34" formatCode="General">
                  <c:v>97.17581195530001</c:v>
                </c:pt>
                <c:pt idx="35" formatCode="General">
                  <c:v>97.07157039312833</c:v>
                </c:pt>
                <c:pt idx="36" formatCode="General">
                  <c:v>97.02237782680592</c:v>
                </c:pt>
                <c:pt idx="37" formatCode="General">
                  <c:v>96.9222897893182</c:v>
                </c:pt>
                <c:pt idx="38" formatCode="General">
                  <c:v>96.80858407972937</c:v>
                </c:pt>
                <c:pt idx="39" formatCode="General">
                  <c:v>96.6008345091914</c:v>
                </c:pt>
                <c:pt idx="40" formatCode="General">
                  <c:v>96.3711523575496</c:v>
                </c:pt>
                <c:pt idx="41" formatCode="General">
                  <c:v>96.55772588681547</c:v>
                </c:pt>
                <c:pt idx="42" formatCode="General">
                  <c:v>96.3786397559511</c:v>
                </c:pt>
                <c:pt idx="43" formatCode="General">
                  <c:v>96.25634289284037</c:v>
                </c:pt>
                <c:pt idx="44" formatCode="General">
                  <c:v>96.01028582857753</c:v>
                </c:pt>
                <c:pt idx="45" formatCode="General">
                  <c:v>96.09622273518454</c:v>
                </c:pt>
                <c:pt idx="46" formatCode="General">
                  <c:v>96.11264513721898</c:v>
                </c:pt>
                <c:pt idx="47" formatCode="General">
                  <c:v>96.16747137397637</c:v>
                </c:pt>
                <c:pt idx="48" formatCode="General">
                  <c:v>96.39099854047937</c:v>
                </c:pt>
                <c:pt idx="49" formatCode="General">
                  <c:v>96.98250875472357</c:v>
                </c:pt>
                <c:pt idx="50" formatCode="General">
                  <c:v>97.01254801797626</c:v>
                </c:pt>
                <c:pt idx="51" formatCode="General">
                  <c:v>97.06548391646029</c:v>
                </c:pt>
                <c:pt idx="52" formatCode="General">
                  <c:v>97.091221567397</c:v>
                </c:pt>
                <c:pt idx="53" formatCode="General">
                  <c:v>96.85987414392847</c:v>
                </c:pt>
                <c:pt idx="54" formatCode="General">
                  <c:v>96.51375326608674</c:v>
                </c:pt>
                <c:pt idx="55" formatCode="General">
                  <c:v>96.38798367722502</c:v>
                </c:pt>
                <c:pt idx="56" formatCode="General">
                  <c:v>96.75449126416556</c:v>
                </c:pt>
                <c:pt idx="57" formatCode="General">
                  <c:v>98.24483450695465</c:v>
                </c:pt>
                <c:pt idx="58" formatCode="General">
                  <c:v>98.96867370021662</c:v>
                </c:pt>
                <c:pt idx="59" formatCode="General">
                  <c:v>99.49087056045028</c:v>
                </c:pt>
                <c:pt idx="60" formatCode="General">
                  <c:v>99.7862332033804</c:v>
                </c:pt>
                <c:pt idx="61" formatCode="General">
                  <c:v>99.86797399033056</c:v>
                </c:pt>
                <c:pt idx="62" formatCode="General">
                  <c:v>99.61515331949599</c:v>
                </c:pt>
                <c:pt idx="63" formatCode="General">
                  <c:v>99.69806617370357</c:v>
                </c:pt>
                <c:pt idx="64" formatCode="General">
                  <c:v>99.72409684092228</c:v>
                </c:pt>
                <c:pt idx="65" formatCode="General">
                  <c:v>99.67715879015005</c:v>
                </c:pt>
                <c:pt idx="66" formatCode="General">
                  <c:v>100.651</c:v>
                </c:pt>
                <c:pt idx="67" formatCode="General">
                  <c:v>101.042</c:v>
                </c:pt>
                <c:pt idx="68" formatCode="General">
                  <c:v>101.97</c:v>
                </c:pt>
                <c:pt idx="69" formatCode="General">
                  <c:v>118.73</c:v>
                </c:pt>
                <c:pt idx="70" formatCode="General">
                  <c:v>129.65</c:v>
                </c:pt>
                <c:pt idx="71" formatCode="General">
                  <c:v>141.36</c:v>
                </c:pt>
                <c:pt idx="72" formatCode="General">
                  <c:v>156.56</c:v>
                </c:pt>
              </c:numCache>
            </c:numRef>
          </c:val>
        </c:ser>
        <c:axId val="363997176"/>
        <c:axId val="364000232"/>
      </c:areaChart>
      <c:catAx>
        <c:axId val="363997176"/>
        <c:scaling>
          <c:orientation val="minMax"/>
        </c:scaling>
        <c:axPos val="b"/>
        <c:numFmt formatCode="dd/mm/yyyy" sourceLinked="1"/>
        <c:tickLblPos val="nextTo"/>
        <c:crossAx val="364000232"/>
        <c:crosses val="autoZero"/>
        <c:auto val="1"/>
        <c:lblAlgn val="ctr"/>
        <c:lblOffset val="100"/>
      </c:catAx>
      <c:valAx>
        <c:axId val="364000232"/>
        <c:scaling>
          <c:orientation val="minMax"/>
          <c:max val="160.0"/>
          <c:min val="90.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6399717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area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cat>
            <c:strRef>
              <c:f>Sheet1!$A$2:$A$74</c:f>
              <c:strCache>
                <c:ptCount val="7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</c:strCache>
            </c:strRef>
          </c:cat>
          <c:val>
            <c:numRef>
              <c:f>Sheet1!$B$2:$B$74</c:f>
              <c:numCache>
                <c:formatCode>0.0000</c:formatCode>
                <c:ptCount val="73"/>
                <c:pt idx="0">
                  <c:v>100.065043713384</c:v>
                </c:pt>
                <c:pt idx="1">
                  <c:v>101.0164730197819</c:v>
                </c:pt>
                <c:pt idx="2">
                  <c:v>101.2264039451877</c:v>
                </c:pt>
                <c:pt idx="3">
                  <c:v>101.1527585972941</c:v>
                </c:pt>
                <c:pt idx="4">
                  <c:v>100.9445651794382</c:v>
                </c:pt>
                <c:pt idx="5">
                  <c:v>100.8118752761047</c:v>
                </c:pt>
                <c:pt idx="6">
                  <c:v>100.427658604593</c:v>
                </c:pt>
                <c:pt idx="7">
                  <c:v>100.2795337140719</c:v>
                </c:pt>
                <c:pt idx="8">
                  <c:v>100.3329526208395</c:v>
                </c:pt>
                <c:pt idx="9">
                  <c:v>100.3194231826562</c:v>
                </c:pt>
                <c:pt idx="10">
                  <c:v>100.4123575516394</c:v>
                </c:pt>
                <c:pt idx="11">
                  <c:v>100.3314866562095</c:v>
                </c:pt>
                <c:pt idx="12">
                  <c:v>100.4769473532584</c:v>
                </c:pt>
                <c:pt idx="13">
                  <c:v>100.5263876390793</c:v>
                </c:pt>
                <c:pt idx="14">
                  <c:v>100.301471455045</c:v>
                </c:pt>
                <c:pt idx="15">
                  <c:v>100.8867015894559</c:v>
                </c:pt>
                <c:pt idx="16">
                  <c:v>100.7536899017115</c:v>
                </c:pt>
                <c:pt idx="17">
                  <c:v>100.7281901759699</c:v>
                </c:pt>
                <c:pt idx="18">
                  <c:v>100.742357788861</c:v>
                </c:pt>
                <c:pt idx="19">
                  <c:v>100.4314456021602</c:v>
                </c:pt>
                <c:pt idx="20">
                  <c:v>100.4260820721185</c:v>
                </c:pt>
                <c:pt idx="21">
                  <c:v>100.3185787032904</c:v>
                </c:pt>
                <c:pt idx="22">
                  <c:v>99.62471086221494</c:v>
                </c:pt>
                <c:pt idx="23">
                  <c:v>99.53310172868207</c:v>
                </c:pt>
                <c:pt idx="24" formatCode="General">
                  <c:v>99.19134088475157</c:v>
                </c:pt>
                <c:pt idx="25" formatCode="General">
                  <c:v>99.1224684986479</c:v>
                </c:pt>
                <c:pt idx="26" formatCode="General">
                  <c:v>99.09488441408958</c:v>
                </c:pt>
                <c:pt idx="27" formatCode="General">
                  <c:v>98.21510599359995</c:v>
                </c:pt>
                <c:pt idx="28" formatCode="General">
                  <c:v>98.03129305292983</c:v>
                </c:pt>
                <c:pt idx="29" formatCode="General">
                  <c:v>97.89519355646949</c:v>
                </c:pt>
                <c:pt idx="30" formatCode="General">
                  <c:v>97.95066581519854</c:v>
                </c:pt>
                <c:pt idx="31" formatCode="General">
                  <c:v>97.65184495194786</c:v>
                </c:pt>
                <c:pt idx="32" formatCode="General">
                  <c:v>97.30094676084904</c:v>
                </c:pt>
                <c:pt idx="33" formatCode="General">
                  <c:v>97.02009556717087</c:v>
                </c:pt>
                <c:pt idx="34" formatCode="General">
                  <c:v>97.17581195530002</c:v>
                </c:pt>
                <c:pt idx="35" formatCode="General">
                  <c:v>97.0715703931285</c:v>
                </c:pt>
                <c:pt idx="36" formatCode="General">
                  <c:v>97.02237782680632</c:v>
                </c:pt>
                <c:pt idx="37" formatCode="General">
                  <c:v>96.92228978931817</c:v>
                </c:pt>
                <c:pt idx="38" formatCode="General">
                  <c:v>96.80858407972954</c:v>
                </c:pt>
                <c:pt idx="39" formatCode="General">
                  <c:v>96.60083450919157</c:v>
                </c:pt>
                <c:pt idx="40" formatCode="General">
                  <c:v>96.3711523575499</c:v>
                </c:pt>
                <c:pt idx="41" formatCode="General">
                  <c:v>96.55772588681547</c:v>
                </c:pt>
                <c:pt idx="42" formatCode="General">
                  <c:v>96.37863975595127</c:v>
                </c:pt>
                <c:pt idx="43" formatCode="General">
                  <c:v>96.25634289284066</c:v>
                </c:pt>
                <c:pt idx="44" formatCode="General">
                  <c:v>96.01028582857753</c:v>
                </c:pt>
                <c:pt idx="45" formatCode="General">
                  <c:v>96.09622273518454</c:v>
                </c:pt>
                <c:pt idx="46" formatCode="General">
                  <c:v>96.112645137219</c:v>
                </c:pt>
                <c:pt idx="47" formatCode="General">
                  <c:v>96.16747137397654</c:v>
                </c:pt>
                <c:pt idx="48" formatCode="General">
                  <c:v>96.39099854047954</c:v>
                </c:pt>
                <c:pt idx="49" formatCode="General">
                  <c:v>96.98250875472375</c:v>
                </c:pt>
                <c:pt idx="50" formatCode="General">
                  <c:v>97.01254801797643</c:v>
                </c:pt>
                <c:pt idx="51" formatCode="General">
                  <c:v>97.06548391646054</c:v>
                </c:pt>
                <c:pt idx="52" formatCode="General">
                  <c:v>97.091221567397</c:v>
                </c:pt>
                <c:pt idx="53" formatCode="General">
                  <c:v>96.85987414392876</c:v>
                </c:pt>
                <c:pt idx="54" formatCode="General">
                  <c:v>96.51375326608674</c:v>
                </c:pt>
                <c:pt idx="55" formatCode="General">
                  <c:v>96.38798367722502</c:v>
                </c:pt>
                <c:pt idx="56" formatCode="General">
                  <c:v>96.75449126416556</c:v>
                </c:pt>
                <c:pt idx="57" formatCode="General">
                  <c:v>98.24483450695465</c:v>
                </c:pt>
                <c:pt idx="58" formatCode="General">
                  <c:v>98.96867370021662</c:v>
                </c:pt>
                <c:pt idx="59" formatCode="General">
                  <c:v>99.49087056045028</c:v>
                </c:pt>
                <c:pt idx="60" formatCode="General">
                  <c:v>99.7862332033804</c:v>
                </c:pt>
                <c:pt idx="61" formatCode="General">
                  <c:v>99.86797399033056</c:v>
                </c:pt>
                <c:pt idx="62" formatCode="General">
                  <c:v>99.61515331949616</c:v>
                </c:pt>
                <c:pt idx="63" formatCode="General">
                  <c:v>99.69806617370384</c:v>
                </c:pt>
                <c:pt idx="64" formatCode="General">
                  <c:v>99.72409684092228</c:v>
                </c:pt>
                <c:pt idx="65" formatCode="General">
                  <c:v>99.67715879015016</c:v>
                </c:pt>
                <c:pt idx="66" formatCode="General">
                  <c:v>100.651</c:v>
                </c:pt>
                <c:pt idx="67" formatCode="General">
                  <c:v>101.042</c:v>
                </c:pt>
                <c:pt idx="68" formatCode="General">
                  <c:v>101.97</c:v>
                </c:pt>
                <c:pt idx="69" formatCode="General">
                  <c:v>118.729</c:v>
                </c:pt>
                <c:pt idx="70" formatCode="General">
                  <c:v>129.65</c:v>
                </c:pt>
                <c:pt idx="71" formatCode="General">
                  <c:v>141.36</c:v>
                </c:pt>
                <c:pt idx="72" formatCode="General">
                  <c:v>156.56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  <a:alpha val="40000"/>
              </a:schemeClr>
            </a:solidFill>
            <a:ln w="25400">
              <a:solidFill>
                <a:srgbClr val="008000"/>
              </a:solidFill>
            </a:ln>
          </c:spPr>
          <c:cat>
            <c:strRef>
              <c:f>Sheet1!$A$2:$A$74</c:f>
              <c:strCache>
                <c:ptCount val="7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</c:strCache>
            </c:strRef>
          </c:cat>
          <c:val>
            <c:numRef>
              <c:f>Sheet1!$C$2:$C$74</c:f>
              <c:numCache>
                <c:formatCode>0.00</c:formatCode>
                <c:ptCount val="73"/>
                <c:pt idx="0">
                  <c:v>100.0</c:v>
                </c:pt>
                <c:pt idx="1">
                  <c:v>102.1910511291069</c:v>
                </c:pt>
                <c:pt idx="2">
                  <c:v>102.2210860420393</c:v>
                </c:pt>
                <c:pt idx="3">
                  <c:v>102.1323775991781</c:v>
                </c:pt>
                <c:pt idx="4">
                  <c:v>102.0318527068507</c:v>
                </c:pt>
                <c:pt idx="5">
                  <c:v>101.9911911467296</c:v>
                </c:pt>
                <c:pt idx="6">
                  <c:v>102.6822005735145</c:v>
                </c:pt>
                <c:pt idx="7">
                  <c:v>102.8045089685058</c:v>
                </c:pt>
                <c:pt idx="8">
                  <c:v>103.0476147623294</c:v>
                </c:pt>
                <c:pt idx="9">
                  <c:v>102.6469554153103</c:v>
                </c:pt>
                <c:pt idx="10">
                  <c:v>102.5805551331902</c:v>
                </c:pt>
                <c:pt idx="11">
                  <c:v>103.0308295934363</c:v>
                </c:pt>
                <c:pt idx="12">
                  <c:v>102.7573847614977</c:v>
                </c:pt>
                <c:pt idx="13">
                  <c:v>102.9268504425959</c:v>
                </c:pt>
                <c:pt idx="14">
                  <c:v>102.9390152069032</c:v>
                </c:pt>
                <c:pt idx="15">
                  <c:v>102.8487149083938</c:v>
                </c:pt>
                <c:pt idx="16">
                  <c:v>103.0003683660068</c:v>
                </c:pt>
                <c:pt idx="17">
                  <c:v>102.9930848138472</c:v>
                </c:pt>
                <c:pt idx="18">
                  <c:v>102.8208778211859</c:v>
                </c:pt>
                <c:pt idx="19">
                  <c:v>103.3123405786383</c:v>
                </c:pt>
                <c:pt idx="20">
                  <c:v>103.5099501409551</c:v>
                </c:pt>
                <c:pt idx="21">
                  <c:v>102.97875393041</c:v>
                </c:pt>
                <c:pt idx="22">
                  <c:v>103.0716328673634</c:v>
                </c:pt>
                <c:pt idx="23">
                  <c:v>103.7648287602417</c:v>
                </c:pt>
                <c:pt idx="24">
                  <c:v>103.2627886472186</c:v>
                </c:pt>
                <c:pt idx="25">
                  <c:v>102.9736406675773</c:v>
                </c:pt>
                <c:pt idx="26">
                  <c:v>102.8311295668527</c:v>
                </c:pt>
                <c:pt idx="27">
                  <c:v>102.7810501369188</c:v>
                </c:pt>
                <c:pt idx="28">
                  <c:v>102.681305660393</c:v>
                </c:pt>
                <c:pt idx="29">
                  <c:v>102.7563506979726</c:v>
                </c:pt>
                <c:pt idx="30">
                  <c:v>102.7109672833703</c:v>
                </c:pt>
                <c:pt idx="31">
                  <c:v>102.4385651662201</c:v>
                </c:pt>
                <c:pt idx="32">
                  <c:v>102.4780698931868</c:v>
                </c:pt>
                <c:pt idx="33">
                  <c:v>102.0408082734719</c:v>
                </c:pt>
                <c:pt idx="34">
                  <c:v>102.1710657659606</c:v>
                </c:pt>
                <c:pt idx="35">
                  <c:v>101.954469819804</c:v>
                </c:pt>
                <c:pt idx="36">
                  <c:v>101.6452554508743</c:v>
                </c:pt>
                <c:pt idx="37">
                  <c:v>101.7254307215897</c:v>
                </c:pt>
                <c:pt idx="38">
                  <c:v>101.7150053724186</c:v>
                </c:pt>
                <c:pt idx="39">
                  <c:v>101.691164836138</c:v>
                </c:pt>
                <c:pt idx="40">
                  <c:v>101.395500062695</c:v>
                </c:pt>
                <c:pt idx="41">
                  <c:v>100.9277827708118</c:v>
                </c:pt>
                <c:pt idx="42">
                  <c:v>100.9159032958025</c:v>
                </c:pt>
                <c:pt idx="43">
                  <c:v>100.8674718280586</c:v>
                </c:pt>
                <c:pt idx="44">
                  <c:v>100.8131558029843</c:v>
                </c:pt>
                <c:pt idx="45">
                  <c:v>100.6864518654648</c:v>
                </c:pt>
                <c:pt idx="46">
                  <c:v>100.7302676955603</c:v>
                </c:pt>
                <c:pt idx="47">
                  <c:v>100.6205065053995</c:v>
                </c:pt>
                <c:pt idx="48">
                  <c:v>99.12444558213757</c:v>
                </c:pt>
                <c:pt idx="49">
                  <c:v>99.22214399954494</c:v>
                </c:pt>
                <c:pt idx="50">
                  <c:v>99.1517297474453</c:v>
                </c:pt>
                <c:pt idx="51">
                  <c:v>99.1623932146647</c:v>
                </c:pt>
                <c:pt idx="52">
                  <c:v>99.2377039809883</c:v>
                </c:pt>
                <c:pt idx="53">
                  <c:v>99.20067788067438</c:v>
                </c:pt>
                <c:pt idx="54">
                  <c:v>99.1819973045108</c:v>
                </c:pt>
                <c:pt idx="55">
                  <c:v>99.05953700949748</c:v>
                </c:pt>
                <c:pt idx="56">
                  <c:v>98.5197149902062</c:v>
                </c:pt>
                <c:pt idx="57">
                  <c:v>98.92375472977872</c:v>
                </c:pt>
                <c:pt idx="58">
                  <c:v>99.2763471782758</c:v>
                </c:pt>
                <c:pt idx="59">
                  <c:v>99.72520407264264</c:v>
                </c:pt>
                <c:pt idx="60">
                  <c:v>99.2843950046305</c:v>
                </c:pt>
                <c:pt idx="61">
                  <c:v>99.31853806483655</c:v>
                </c:pt>
                <c:pt idx="62">
                  <c:v>97.63625673613014</c:v>
                </c:pt>
                <c:pt idx="63">
                  <c:v>97.6347705363418</c:v>
                </c:pt>
                <c:pt idx="64">
                  <c:v>97.59686927452975</c:v>
                </c:pt>
                <c:pt idx="65">
                  <c:v>97.44387712610656</c:v>
                </c:pt>
                <c:pt idx="66">
                  <c:v>97.91106893661104</c:v>
                </c:pt>
                <c:pt idx="67">
                  <c:v>98.3913465714889</c:v>
                </c:pt>
                <c:pt idx="68">
                  <c:v>98.62473716549204</c:v>
                </c:pt>
                <c:pt idx="69">
                  <c:v>124.3024672951238</c:v>
                </c:pt>
                <c:pt idx="70">
                  <c:v>124.621318912781</c:v>
                </c:pt>
                <c:pt idx="71">
                  <c:v>182.7628337497811</c:v>
                </c:pt>
                <c:pt idx="72">
                  <c:v>290.6562627324271</c:v>
                </c:pt>
              </c:numCache>
            </c:numRef>
          </c:val>
        </c:ser>
        <c:axId val="364482408"/>
        <c:axId val="364123032"/>
      </c:areaChart>
      <c:catAx>
        <c:axId val="364482408"/>
        <c:scaling>
          <c:orientation val="minMax"/>
        </c:scaling>
        <c:axPos val="b"/>
        <c:numFmt formatCode="dd/mm/yyyy" sourceLinked="1"/>
        <c:tickLblPos val="nextTo"/>
        <c:crossAx val="364123032"/>
        <c:crosses val="autoZero"/>
        <c:auto val="1"/>
        <c:lblAlgn val="ctr"/>
        <c:lblOffset val="100"/>
      </c:catAx>
      <c:valAx>
        <c:axId val="364123032"/>
        <c:scaling>
          <c:orientation val="minMax"/>
          <c:max val="300.0"/>
          <c:min val="80.0"/>
        </c:scaling>
        <c:axPos val="l"/>
        <c:majorGridlines/>
        <c:numFmt formatCode="0" sourceLinked="0"/>
        <c:tickLblPos val="nextTo"/>
        <c:crossAx val="36448240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area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rgbClr val="3366FF"/>
            </a:solidFill>
          </c:spPr>
          <c:cat>
            <c:strRef>
              <c:f>Sheet1!$A$2:$A$73</c:f>
              <c:strCache>
                <c:ptCount val="7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</c:strCache>
            </c:strRef>
          </c:cat>
          <c:val>
            <c:numRef>
              <c:f>Sheet1!$B$2:$B$73</c:f>
              <c:numCache>
                <c:formatCode>General</c:formatCode>
                <c:ptCount val="72"/>
                <c:pt idx="0">
                  <c:v>323.4</c:v>
                </c:pt>
                <c:pt idx="1">
                  <c:v>292.2</c:v>
                </c:pt>
                <c:pt idx="2">
                  <c:v>271.6</c:v>
                </c:pt>
                <c:pt idx="3">
                  <c:v>263.8</c:v>
                </c:pt>
                <c:pt idx="4">
                  <c:v>250.9</c:v>
                </c:pt>
                <c:pt idx="5">
                  <c:v>227.2</c:v>
                </c:pt>
                <c:pt idx="6">
                  <c:v>266.5</c:v>
                </c:pt>
                <c:pt idx="7">
                  <c:v>322.8</c:v>
                </c:pt>
                <c:pt idx="8">
                  <c:v>334.1</c:v>
                </c:pt>
                <c:pt idx="9">
                  <c:v>379.4</c:v>
                </c:pt>
                <c:pt idx="10">
                  <c:v>333.3</c:v>
                </c:pt>
                <c:pt idx="11">
                  <c:v>354.8</c:v>
                </c:pt>
                <c:pt idx="12">
                  <c:v>356.9</c:v>
                </c:pt>
                <c:pt idx="13">
                  <c:v>334.3</c:v>
                </c:pt>
                <c:pt idx="14">
                  <c:v>304.6</c:v>
                </c:pt>
                <c:pt idx="15">
                  <c:v>353.3</c:v>
                </c:pt>
                <c:pt idx="16">
                  <c:v>327.8</c:v>
                </c:pt>
                <c:pt idx="17">
                  <c:v>347.1</c:v>
                </c:pt>
                <c:pt idx="18">
                  <c:v>347.1</c:v>
                </c:pt>
                <c:pt idx="19">
                  <c:v>360.7</c:v>
                </c:pt>
                <c:pt idx="20">
                  <c:v>255.6</c:v>
                </c:pt>
                <c:pt idx="21">
                  <c:v>226.1</c:v>
                </c:pt>
                <c:pt idx="22">
                  <c:v>258.9</c:v>
                </c:pt>
                <c:pt idx="23">
                  <c:v>310.2</c:v>
                </c:pt>
                <c:pt idx="24">
                  <c:v>222.5</c:v>
                </c:pt>
                <c:pt idx="25">
                  <c:v>216.7</c:v>
                </c:pt>
                <c:pt idx="26">
                  <c:v>246.9</c:v>
                </c:pt>
                <c:pt idx="27">
                  <c:v>205.5</c:v>
                </c:pt>
                <c:pt idx="28">
                  <c:v>237.3</c:v>
                </c:pt>
                <c:pt idx="29">
                  <c:v>245.7</c:v>
                </c:pt>
                <c:pt idx="30">
                  <c:v>226.0</c:v>
                </c:pt>
                <c:pt idx="31">
                  <c:v>234.0</c:v>
                </c:pt>
                <c:pt idx="32">
                  <c:v>255.2</c:v>
                </c:pt>
                <c:pt idx="33">
                  <c:v>215.7</c:v>
                </c:pt>
                <c:pt idx="34">
                  <c:v>186.9</c:v>
                </c:pt>
                <c:pt idx="35">
                  <c:v>181.6</c:v>
                </c:pt>
                <c:pt idx="36">
                  <c:v>171.98</c:v>
                </c:pt>
                <c:pt idx="37">
                  <c:v>140.75</c:v>
                </c:pt>
                <c:pt idx="38">
                  <c:v>161.9</c:v>
                </c:pt>
                <c:pt idx="39">
                  <c:v>135.51</c:v>
                </c:pt>
                <c:pt idx="40">
                  <c:v>89.57</c:v>
                </c:pt>
                <c:pt idx="41">
                  <c:v>108.53</c:v>
                </c:pt>
                <c:pt idx="42">
                  <c:v>101.74</c:v>
                </c:pt>
                <c:pt idx="43">
                  <c:v>140.23</c:v>
                </c:pt>
                <c:pt idx="44">
                  <c:v>91.63</c:v>
                </c:pt>
                <c:pt idx="45">
                  <c:v>81.03</c:v>
                </c:pt>
                <c:pt idx="46">
                  <c:v>69.45</c:v>
                </c:pt>
                <c:pt idx="47">
                  <c:v>98.95</c:v>
                </c:pt>
                <c:pt idx="48">
                  <c:v>103.75</c:v>
                </c:pt>
                <c:pt idx="49">
                  <c:v>89.44</c:v>
                </c:pt>
                <c:pt idx="50">
                  <c:v>63.27</c:v>
                </c:pt>
                <c:pt idx="51">
                  <c:v>64.14</c:v>
                </c:pt>
                <c:pt idx="52">
                  <c:v>52.63</c:v>
                </c:pt>
                <c:pt idx="53">
                  <c:v>53.33</c:v>
                </c:pt>
                <c:pt idx="54">
                  <c:v>40.92</c:v>
                </c:pt>
                <c:pt idx="55">
                  <c:v>37.09</c:v>
                </c:pt>
                <c:pt idx="56">
                  <c:v>35.83</c:v>
                </c:pt>
                <c:pt idx="57">
                  <c:v>40.49</c:v>
                </c:pt>
                <c:pt idx="58">
                  <c:v>45.09</c:v>
                </c:pt>
                <c:pt idx="59">
                  <c:v>55.32</c:v>
                </c:pt>
                <c:pt idx="60">
                  <c:v>64.1</c:v>
                </c:pt>
                <c:pt idx="61">
                  <c:v>43.97</c:v>
                </c:pt>
                <c:pt idx="62">
                  <c:v>53.62</c:v>
                </c:pt>
                <c:pt idx="63">
                  <c:v>56.7</c:v>
                </c:pt>
                <c:pt idx="64">
                  <c:v>62.8</c:v>
                </c:pt>
                <c:pt idx="65">
                  <c:v>52.6</c:v>
                </c:pt>
                <c:pt idx="66">
                  <c:v>54.3</c:v>
                </c:pt>
                <c:pt idx="67">
                  <c:v>67.8</c:v>
                </c:pt>
                <c:pt idx="68">
                  <c:v>58.2</c:v>
                </c:pt>
                <c:pt idx="69">
                  <c:v>68.0</c:v>
                </c:pt>
                <c:pt idx="70">
                  <c:v>81.4</c:v>
                </c:pt>
                <c:pt idx="71">
                  <c:v>89.9</c:v>
                </c:pt>
              </c:numCache>
            </c:numRef>
          </c:val>
        </c:ser>
        <c:axId val="363424024"/>
        <c:axId val="363605656"/>
      </c:areaChart>
      <c:catAx>
        <c:axId val="363424024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3605656"/>
        <c:crosses val="autoZero"/>
        <c:auto val="1"/>
        <c:lblAlgn val="ctr"/>
        <c:lblOffset val="100"/>
      </c:catAx>
      <c:valAx>
        <c:axId val="363605656"/>
        <c:scaling>
          <c:orientation val="minMax"/>
        </c:scaling>
        <c:axPos val="l"/>
        <c:majorGridlines/>
        <c:numFmt formatCode="General" sourceLinked="1"/>
        <c:tickLblPos val="nextTo"/>
        <c:crossAx val="363424024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c:spPr>
          <c:cat>
            <c:strRef>
              <c:f>Sheet1!$A$2:$A$49</c:f>
              <c:strCache>
                <c:ptCount val="4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325.7</c:v>
                </c:pt>
                <c:pt idx="1">
                  <c:v>344.6</c:v>
                </c:pt>
                <c:pt idx="2">
                  <c:v>338.0</c:v>
                </c:pt>
                <c:pt idx="3">
                  <c:v>335.1</c:v>
                </c:pt>
                <c:pt idx="4">
                  <c:v>622.7</c:v>
                </c:pt>
                <c:pt idx="5">
                  <c:v>750.1</c:v>
                </c:pt>
                <c:pt idx="6">
                  <c:v>770.0</c:v>
                </c:pt>
                <c:pt idx="7">
                  <c:v>786.5</c:v>
                </c:pt>
                <c:pt idx="8">
                  <c:v>764.9</c:v>
                </c:pt>
                <c:pt idx="9">
                  <c:v>808.3</c:v>
                </c:pt>
                <c:pt idx="10">
                  <c:v>871.8</c:v>
                </c:pt>
                <c:pt idx="11">
                  <c:v>1031.3</c:v>
                </c:pt>
                <c:pt idx="12">
                  <c:v>1039.4</c:v>
                </c:pt>
                <c:pt idx="13">
                  <c:v>1128.1</c:v>
                </c:pt>
                <c:pt idx="14">
                  <c:v>1143.3</c:v>
                </c:pt>
                <c:pt idx="15">
                  <c:v>1200.9</c:v>
                </c:pt>
                <c:pt idx="16">
                  <c:v>1229.5</c:v>
                </c:pt>
                <c:pt idx="17">
                  <c:v>1279.0</c:v>
                </c:pt>
                <c:pt idx="18">
                  <c:v>1316.9</c:v>
                </c:pt>
                <c:pt idx="19">
                  <c:v>1297.4</c:v>
                </c:pt>
                <c:pt idx="20">
                  <c:v>1331.9</c:v>
                </c:pt>
                <c:pt idx="21">
                  <c:v>1376.2</c:v>
                </c:pt>
                <c:pt idx="22">
                  <c:v>1349.8</c:v>
                </c:pt>
                <c:pt idx="23">
                  <c:v>1416.0</c:v>
                </c:pt>
                <c:pt idx="24">
                  <c:v>1485.0</c:v>
                </c:pt>
                <c:pt idx="25">
                  <c:v>1502.5</c:v>
                </c:pt>
                <c:pt idx="26">
                  <c:v>1578.7</c:v>
                </c:pt>
                <c:pt idx="27">
                  <c:v>1744.4</c:v>
                </c:pt>
                <c:pt idx="28">
                  <c:v>1739.8</c:v>
                </c:pt>
                <c:pt idx="29">
                  <c:v>1786.8</c:v>
                </c:pt>
                <c:pt idx="30">
                  <c:v>1752.4</c:v>
                </c:pt>
                <c:pt idx="31">
                  <c:v>1856.2</c:v>
                </c:pt>
                <c:pt idx="32">
                  <c:v>1998.0</c:v>
                </c:pt>
                <c:pt idx="33">
                  <c:v>2016.6</c:v>
                </c:pt>
                <c:pt idx="34">
                  <c:v>2230.4</c:v>
                </c:pt>
                <c:pt idx="35">
                  <c:v>2128.7</c:v>
                </c:pt>
                <c:pt idx="36">
                  <c:v>2143.2</c:v>
                </c:pt>
                <c:pt idx="37">
                  <c:v>2109.3</c:v>
                </c:pt>
                <c:pt idx="38">
                  <c:v>2164.0</c:v>
                </c:pt>
                <c:pt idx="39">
                  <c:v>2314.9</c:v>
                </c:pt>
                <c:pt idx="40">
                  <c:v>2562.4</c:v>
                </c:pt>
                <c:pt idx="41">
                  <c:v>2538.0</c:v>
                </c:pt>
                <c:pt idx="42">
                  <c:v>2949.2</c:v>
                </c:pt>
                <c:pt idx="43">
                  <c:v>3104.9</c:v>
                </c:pt>
                <c:pt idx="44">
                  <c:v>2789.8</c:v>
                </c:pt>
                <c:pt idx="45">
                  <c:v>2728.8</c:v>
                </c:pt>
                <c:pt idx="46">
                  <c:v>2793.9</c:v>
                </c:pt>
                <c:pt idx="47">
                  <c:v>2633.7</c:v>
                </c:pt>
              </c:numCache>
            </c:numRef>
          </c:val>
        </c:ser>
        <c:gapWidth val="43"/>
        <c:axId val="364471480"/>
        <c:axId val="353331000"/>
      </c:barChart>
      <c:catAx>
        <c:axId val="364471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3331000"/>
        <c:crosses val="autoZero"/>
        <c:auto val="1"/>
        <c:lblAlgn val="ctr"/>
        <c:lblOffset val="100"/>
        <c:tickLblSkip val="1"/>
        <c:tickMarkSkip val="1"/>
      </c:catAx>
      <c:valAx>
        <c:axId val="353331000"/>
        <c:scaling>
          <c:orientation val="minMax"/>
          <c:max val="3500.0"/>
        </c:scaling>
        <c:axPos val="l"/>
        <c:majorGridlines/>
        <c:numFmt formatCode="#,##0;\-#.##0" sourceLinked="0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64471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>
        <c:manualLayout>
          <c:layoutTarget val="inner"/>
          <c:xMode val="edge"/>
          <c:yMode val="edge"/>
          <c:x val="0.167122125827481"/>
          <c:y val="0.0303051527376605"/>
          <c:w val="0.794598787112102"/>
          <c:h val="0.841218542882476"/>
        </c:manualLayout>
      </c:layout>
      <c:area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M3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cat>
            <c:strRef>
              <c:f>Sheet1!$A$2:$A$32</c:f>
              <c:strCache>
                <c:ptCount val="31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  <c:pt idx="13">
                  <c:v>JUL</c:v>
                </c:pt>
                <c:pt idx="14">
                  <c:v>AUG</c:v>
                </c:pt>
                <c:pt idx="15">
                  <c:v>SEP</c:v>
                </c:pt>
                <c:pt idx="16">
                  <c:v>OCT</c:v>
                </c:pt>
                <c:pt idx="17">
                  <c:v>NOV</c:v>
                </c:pt>
                <c:pt idx="18">
                  <c:v>DEC</c:v>
                </c:pt>
                <c:pt idx="19">
                  <c:v>JAN</c:v>
                </c:pt>
                <c:pt idx="20">
                  <c:v>FEB</c:v>
                </c:pt>
                <c:pt idx="21">
                  <c:v>MAR</c:v>
                </c:pt>
                <c:pt idx="22">
                  <c:v>APR</c:v>
                </c:pt>
                <c:pt idx="23">
                  <c:v>MAY</c:v>
                </c:pt>
                <c:pt idx="24">
                  <c:v>JUN</c:v>
                </c:pt>
                <c:pt idx="25">
                  <c:v>JUL</c:v>
                </c:pt>
                <c:pt idx="26">
                  <c:v>AUG</c:v>
                </c:pt>
                <c:pt idx="27">
                  <c:v>SEP</c:v>
                </c:pt>
                <c:pt idx="28">
                  <c:v>OCT</c:v>
                </c:pt>
                <c:pt idx="29">
                  <c:v>NOV</c:v>
                </c:pt>
                <c:pt idx="30">
                  <c:v>DEC</c:v>
                </c:pt>
              </c:strCache>
            </c:strRef>
          </c:cat>
          <c:val>
            <c:numRef>
              <c:f>Sheet1!$B$2:$B$32</c:f>
              <c:numCache>
                <c:formatCode>#,##0.00</c:formatCode>
                <c:ptCount val="31"/>
                <c:pt idx="0">
                  <c:v>5.11501585E6</c:v>
                </c:pt>
                <c:pt idx="1">
                  <c:v>5.06432538E6</c:v>
                </c:pt>
                <c:pt idx="2">
                  <c:v>5.1807335E6</c:v>
                </c:pt>
                <c:pt idx="3">
                  <c:v>5.27708662E6</c:v>
                </c:pt>
                <c:pt idx="4">
                  <c:v>5.31289941E6</c:v>
                </c:pt>
                <c:pt idx="5">
                  <c:v>5.42001076E6</c:v>
                </c:pt>
                <c:pt idx="6">
                  <c:v>5.63828102E6</c:v>
                </c:pt>
                <c:pt idx="7">
                  <c:v>5.66343651E6</c:v>
                </c:pt>
                <c:pt idx="8">
                  <c:v>5.77164188E6</c:v>
                </c:pt>
                <c:pt idx="9">
                  <c:v>5.87993365E6</c:v>
                </c:pt>
                <c:pt idx="10">
                  <c:v>6.11678264E6</c:v>
                </c:pt>
                <c:pt idx="11">
                  <c:v>6.20028235E6</c:v>
                </c:pt>
                <c:pt idx="12">
                  <c:v>6.49167162E6</c:v>
                </c:pt>
                <c:pt idx="13">
                  <c:v>6.56402589E6</c:v>
                </c:pt>
                <c:pt idx="14">
                  <c:v>7.0755428E6</c:v>
                </c:pt>
                <c:pt idx="15">
                  <c:v>7.460198E6</c:v>
                </c:pt>
                <c:pt idx="16">
                  <c:v>7.687023E6</c:v>
                </c:pt>
                <c:pt idx="17">
                  <c:v>8.02002758E6</c:v>
                </c:pt>
                <c:pt idx="18">
                  <c:v>8.10822457E6</c:v>
                </c:pt>
                <c:pt idx="19" formatCode="General">
                  <c:v>7.83756778E6</c:v>
                </c:pt>
                <c:pt idx="20" formatCode="General">
                  <c:v>7.82532927E6</c:v>
                </c:pt>
                <c:pt idx="21" formatCode="General">
                  <c:v>7.98753103E6</c:v>
                </c:pt>
                <c:pt idx="22" formatCode="General">
                  <c:v>8.1177269E6</c:v>
                </c:pt>
                <c:pt idx="23" formatCode="General">
                  <c:v>8.55538685E6</c:v>
                </c:pt>
                <c:pt idx="24" formatCode="General">
                  <c:v>9.14088688E6</c:v>
                </c:pt>
                <c:pt idx="25" formatCode="General">
                  <c:v>9.68182706E6</c:v>
                </c:pt>
                <c:pt idx="26" formatCode="General">
                  <c:v>9.79647349E6</c:v>
                </c:pt>
                <c:pt idx="27" formatCode="General">
                  <c:v>1.012200016E7</c:v>
                </c:pt>
                <c:pt idx="28" formatCode="General">
                  <c:v>1.00666419E7</c:v>
                </c:pt>
                <c:pt idx="29" formatCode="General">
                  <c:v>1.00936567E7</c:v>
                </c:pt>
              </c:numCache>
            </c:numRef>
          </c:val>
        </c:ser>
        <c:axId val="363133528"/>
        <c:axId val="333237096"/>
      </c:areaChart>
      <c:catAx>
        <c:axId val="363133528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3237096"/>
        <c:crosses val="autoZero"/>
        <c:auto val="1"/>
        <c:lblAlgn val="ctr"/>
        <c:lblOffset val="100"/>
        <c:tickLblSkip val="1"/>
        <c:tickMarkSkip val="1"/>
      </c:catAx>
      <c:valAx>
        <c:axId val="333237096"/>
        <c:scaling>
          <c:orientation val="minMax"/>
          <c:min val="4.0E6"/>
        </c:scaling>
        <c:axPos val="l"/>
        <c:majorGridlines/>
        <c:numFmt formatCode="#,##0;\-#.##0" sourceLinked="0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6313352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7704.0</c:v>
                </c:pt>
                <c:pt idx="1">
                  <c:v>6379.7</c:v>
                </c:pt>
                <c:pt idx="2">
                  <c:v>6001.0</c:v>
                </c:pt>
                <c:pt idx="3">
                  <c:v>5212.0</c:v>
                </c:pt>
                <c:pt idx="4">
                  <c:v>5400.0</c:v>
                </c:pt>
                <c:pt idx="5">
                  <c:v>6723.0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3366FF"/>
            </a:solidFill>
          </c:spPr>
          <c:cat>
            <c:numRef>
              <c:f>Sheet1!$A$2:$A$7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3415.8</c:v>
                </c:pt>
                <c:pt idx="1">
                  <c:v>3009.0</c:v>
                </c:pt>
                <c:pt idx="2">
                  <c:v>3225.3</c:v>
                </c:pt>
                <c:pt idx="3">
                  <c:v>3308.5</c:v>
                </c:pt>
                <c:pt idx="4">
                  <c:v>3760.0</c:v>
                </c:pt>
                <c:pt idx="5">
                  <c:v>3735.0</c:v>
                </c:pt>
              </c:numCache>
            </c:numRef>
          </c:val>
        </c:ser>
        <c:gapWidth val="25"/>
        <c:axId val="501644728"/>
        <c:axId val="502129544"/>
      </c:barChart>
      <c:catAx>
        <c:axId val="501644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502129544"/>
        <c:crosses val="autoZero"/>
        <c:auto val="1"/>
        <c:lblAlgn val="ctr"/>
        <c:lblOffset val="100"/>
      </c:catAx>
      <c:valAx>
        <c:axId val="502129544"/>
        <c:scaling>
          <c:orientation val="minMax"/>
        </c:scaling>
        <c:axPos val="l"/>
        <c:majorGridlines/>
        <c:numFmt formatCode="#,##0;\-#.##0" sourceLinked="0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01644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Mfg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2">
                  <a:lumMod val="75000"/>
                </a:schemeClr>
              </a:solidFill>
            </a:ln>
          </c:spPr>
          <c:dPt>
            <c:idx val="20"/>
            <c:spPr>
              <a:solidFill>
                <a:schemeClr val="accent5">
                  <a:lumMod val="75000"/>
                </a:schemeClr>
              </a:solidFill>
              <a:ln w="15875">
                <a:solidFill>
                  <a:schemeClr val="tx2">
                    <a:lumMod val="75000"/>
                  </a:schemeClr>
                </a:solidFill>
              </a:ln>
            </c:spPr>
          </c:dPt>
          <c:cat>
            <c:numRef>
              <c:f>Sheet1!$A$2:$A$22</c:f>
              <c:numCache>
                <c:formatCode>General</c:formatCode>
                <c:ptCount val="21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  <c:pt idx="17">
                  <c:v>2015.0</c:v>
                </c:pt>
                <c:pt idx="18">
                  <c:v>2016.0</c:v>
                </c:pt>
                <c:pt idx="19">
                  <c:v>2017.0</c:v>
                </c:pt>
                <c:pt idx="20">
                  <c:v>2018.0</c:v>
                </c:pt>
              </c:numCache>
            </c:numRef>
          </c:cat>
          <c:val>
            <c:numRef>
              <c:f>Sheet1!$B$2:$B$22</c:f>
              <c:numCache>
                <c:formatCode>0.00</c:formatCode>
                <c:ptCount val="21"/>
                <c:pt idx="0">
                  <c:v>106.561313</c:v>
                </c:pt>
                <c:pt idx="1">
                  <c:v>99.8908</c:v>
                </c:pt>
                <c:pt idx="2">
                  <c:v>93.26991137</c:v>
                </c:pt>
                <c:pt idx="3">
                  <c:v>86.9</c:v>
                </c:pt>
                <c:pt idx="4">
                  <c:v>72.6</c:v>
                </c:pt>
                <c:pt idx="5">
                  <c:v>64.0</c:v>
                </c:pt>
                <c:pt idx="6">
                  <c:v>58.0</c:v>
                </c:pt>
                <c:pt idx="7">
                  <c:v>60.1</c:v>
                </c:pt>
                <c:pt idx="8">
                  <c:v>63.5</c:v>
                </c:pt>
                <c:pt idx="9">
                  <c:v>47.8</c:v>
                </c:pt>
                <c:pt idx="10">
                  <c:v>35.4</c:v>
                </c:pt>
                <c:pt idx="11">
                  <c:v>41.6304</c:v>
                </c:pt>
                <c:pt idx="12">
                  <c:v>42.463008</c:v>
                </c:pt>
                <c:pt idx="13">
                  <c:v>48.322903104</c:v>
                </c:pt>
                <c:pt idx="14">
                  <c:v>50.884016968512</c:v>
                </c:pt>
                <c:pt idx="15">
                  <c:v>50.57871286670093</c:v>
                </c:pt>
                <c:pt idx="16">
                  <c:v>47.99919851049918</c:v>
                </c:pt>
                <c:pt idx="17">
                  <c:v>48.0951969075202</c:v>
                </c:pt>
                <c:pt idx="18">
                  <c:v>46.3</c:v>
                </c:pt>
                <c:pt idx="19">
                  <c:v>48.28772198074098</c:v>
                </c:pt>
                <c:pt idx="20">
                  <c:v>53.0</c:v>
                </c:pt>
              </c:numCache>
            </c:numRef>
          </c:val>
        </c:ser>
        <c:gapWidth val="22"/>
        <c:axId val="217615816"/>
        <c:axId val="217618936"/>
      </c:barChart>
      <c:catAx>
        <c:axId val="217615816"/>
        <c:scaling>
          <c:orientation val="minMax"/>
        </c:scaling>
        <c:axPos val="b"/>
        <c:numFmt formatCode="General" sourceLinked="1"/>
        <c:tickLblPos val="nextTo"/>
        <c:crossAx val="217618936"/>
        <c:crosses val="autoZero"/>
        <c:auto val="1"/>
        <c:lblAlgn val="ctr"/>
        <c:lblOffset val="100"/>
      </c:catAx>
      <c:valAx>
        <c:axId val="217618936"/>
        <c:scaling>
          <c:orientation val="minMax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2000" b="1">
                <a:latin typeface="Arial"/>
                <a:cs typeface="Arial"/>
              </a:defRPr>
            </a:pPr>
            <a:endParaRPr lang="en-US"/>
          </a:p>
        </c:txPr>
        <c:crossAx val="217615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0.10968</cdr:x>
      <cdr:y>0.79584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3600" y="44788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0.85442</cdr:x>
      <cdr:y>0.87288</cdr:y>
    </cdr:from>
    <cdr:to>
      <cdr:x>0.97246</cdr:x>
      <cdr:y>0.95286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18759" y="4721645"/>
          <a:ext cx="914400" cy="432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GB" sz="1600" b="1" i="1" dirty="0" smtClean="0"/>
            <a:t>Forecast</a:t>
          </a:r>
          <a:endParaRPr lang="en-GB" sz="1600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783EA-947C-FC44-8BDE-EDE639C22CF1}" type="datetimeFigureOut">
              <a:rPr lang="en-US" smtClean="0"/>
              <a:t>3/13/19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0AAA8-B73B-3C40-9110-4FD02B02C2B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3E4F8D-E219-2546-B1D1-B18EAD4F08EF}" type="slidenum">
              <a:rPr lang="en-GB">
                <a:latin typeface="Arial" pitchFamily="-65" charset="0"/>
              </a:rPr>
              <a:pPr/>
              <a:t>1</a:t>
            </a:fld>
            <a:endParaRPr lang="en-GB">
              <a:latin typeface="Arial" pitchFamily="-65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05ECE26-597F-AC4B-A5AF-8AB3BED906FF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8B8ED9B-3C68-6244-8745-1FF99E11D33D}" type="slidenum">
              <a:rPr lang="en-GB" sz="1200"/>
              <a:pPr algn="r"/>
              <a:t>9</a:t>
            </a:fld>
            <a:endParaRPr lang="en-GB" sz="1200"/>
          </a:p>
        </p:txBody>
      </p:sp>
      <p:sp>
        <p:nvSpPr>
          <p:cNvPr id="148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1D53E3F-B44D-D142-B0EA-79B21DFA7318}" type="slidenum">
              <a:rPr lang="en-GB" sz="1200"/>
              <a:pPr algn="r"/>
              <a:t>9</a:t>
            </a:fld>
            <a:endParaRPr lang="en-GB" sz="1200"/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8025"/>
            <a:ext cx="4533900" cy="34020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1874D6-2B95-EC40-AB3D-FA3866B07831}" type="slidenum">
              <a:rPr lang="en-GB">
                <a:latin typeface="Arial" pitchFamily="-65" charset="0"/>
              </a:rPr>
              <a:pPr/>
              <a:t>10</a:t>
            </a:fld>
            <a:endParaRPr lang="en-GB">
              <a:latin typeface="Arial" pitchFamily="-65" charset="0"/>
            </a:endParaRPr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3E55165-D8F9-A844-B428-D7941BC03C0A}" type="slidenum">
              <a:rPr lang="en-GB" sz="1200"/>
              <a:pPr algn="r"/>
              <a:t>10</a:t>
            </a:fld>
            <a:endParaRPr lang="en-GB" sz="1200"/>
          </a:p>
        </p:txBody>
      </p:sp>
      <p:sp>
        <p:nvSpPr>
          <p:cNvPr id="15974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CCC7ABE-7D33-B745-8DBC-8A54319312B3}" type="slidenum">
              <a:rPr lang="en-GB" sz="1200"/>
              <a:pPr algn="r"/>
              <a:t>10</a:t>
            </a:fld>
            <a:endParaRPr lang="en-GB" sz="1200"/>
          </a:p>
        </p:txBody>
      </p:sp>
      <p:sp>
        <p:nvSpPr>
          <p:cNvPr id="159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9613"/>
            <a:ext cx="4532312" cy="3400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1388" y="4321175"/>
            <a:ext cx="5019675" cy="4111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FF3CCCD-576E-7343-930F-A085025449F1}" type="slidenum">
              <a:rPr lang="en-GB" sz="1200"/>
              <a:pPr algn="r"/>
              <a:t>11</a:t>
            </a:fld>
            <a:endParaRPr lang="en-GB" sz="120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2DB9E61-5726-324A-B757-A672F84B1FB5}" type="slidenum">
              <a:rPr lang="en-GB" sz="1200"/>
              <a:pPr algn="r"/>
              <a:t>11</a:t>
            </a:fld>
            <a:endParaRPr lang="en-GB" sz="1200"/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32F98F4-174E-1742-9E1D-902F2F960A34}" type="slidenum">
              <a:rPr lang="en-GB" sz="1200"/>
              <a:pPr algn="r"/>
              <a:t>11</a:t>
            </a:fld>
            <a:endParaRPr lang="en-GB" sz="1200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9613"/>
            <a:ext cx="4532312" cy="3400425"/>
          </a:xfrm>
          <a:solidFill>
            <a:srgbClr val="FFFFFF"/>
          </a:solidFill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21175"/>
            <a:ext cx="5019675" cy="41116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25362-D8F3-964B-8679-0287F260A394}" type="slidenum">
              <a:rPr lang="en-GB"/>
              <a:pPr/>
              <a:t>12</a:t>
            </a:fld>
            <a:endParaRPr lang="en-GB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3A1F134-0EA2-FD40-B6C9-0C51175EF572}" type="slidenum">
              <a:rPr lang="en-GB" sz="1200"/>
              <a:pPr algn="r"/>
              <a:t>12</a:t>
            </a:fld>
            <a:endParaRPr lang="en-GB" sz="1200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D35E72A-7E1D-B54A-AA59-E2A41038AB8F}" type="slidenum">
              <a:rPr lang="en-GB" sz="1200"/>
              <a:pPr algn="r"/>
              <a:t>12</a:t>
            </a:fld>
            <a:endParaRPr lang="en-GB" sz="1200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45ABA9A-4E62-1D46-990B-FAEF743D5CF8}" type="slidenum">
              <a:rPr lang="en-GB" sz="1200"/>
              <a:pPr algn="r"/>
              <a:t>12</a:t>
            </a:fld>
            <a:endParaRPr lang="en-GB" sz="12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8025"/>
            <a:ext cx="4533900" cy="3402013"/>
          </a:xfrm>
          <a:solidFill>
            <a:srgbClr val="FFFFFF"/>
          </a:solidFill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22763"/>
            <a:ext cx="5019675" cy="41100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5" tIns="45712" rIns="91425" bIns="45712"/>
          <a:lstStyle/>
          <a:p>
            <a:endParaRPr lang="en-GB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8C3-8CEA-1D4E-B578-0E97BBC36988}" type="datetimeFigureOut">
              <a:rPr lang="en-US" smtClean="0"/>
              <a:t>3/13/19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EEBC-6142-9744-BBA1-984103FD0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8C3-8CEA-1D4E-B578-0E97BBC36988}" type="datetimeFigureOut">
              <a:rPr lang="en-US" smtClean="0"/>
              <a:t>3/13/19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EEBC-6142-9744-BBA1-984103FD0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8C3-8CEA-1D4E-B578-0E97BBC36988}" type="datetimeFigureOut">
              <a:rPr lang="en-US" smtClean="0"/>
              <a:t>3/13/19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EEBC-6142-9744-BBA1-984103FD0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7D95-FC48-E74B-A377-1BC719087B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8C3-8CEA-1D4E-B578-0E97BBC36988}" type="datetimeFigureOut">
              <a:rPr lang="en-US" smtClean="0"/>
              <a:t>3/13/19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EEBC-6142-9744-BBA1-984103FD0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8C3-8CEA-1D4E-B578-0E97BBC36988}" type="datetimeFigureOut">
              <a:rPr lang="en-US" smtClean="0"/>
              <a:t>3/13/19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EEBC-6142-9744-BBA1-984103FD0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8C3-8CEA-1D4E-B578-0E97BBC36988}" type="datetimeFigureOut">
              <a:rPr lang="en-US" smtClean="0"/>
              <a:t>3/13/19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EEBC-6142-9744-BBA1-984103FD0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8C3-8CEA-1D4E-B578-0E97BBC36988}" type="datetimeFigureOut">
              <a:rPr lang="en-US" smtClean="0"/>
              <a:t>3/13/19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EEBC-6142-9744-BBA1-984103FD0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8C3-8CEA-1D4E-B578-0E97BBC36988}" type="datetimeFigureOut">
              <a:rPr lang="en-US" smtClean="0"/>
              <a:t>3/13/19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EEBC-6142-9744-BBA1-984103FD0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8C3-8CEA-1D4E-B578-0E97BBC36988}" type="datetimeFigureOut">
              <a:rPr lang="en-US" smtClean="0"/>
              <a:t>3/13/19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EEBC-6142-9744-BBA1-984103FD0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8C3-8CEA-1D4E-B578-0E97BBC36988}" type="datetimeFigureOut">
              <a:rPr lang="en-US" smtClean="0"/>
              <a:t>3/13/19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EEBC-6142-9744-BBA1-984103FD0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8C3-8CEA-1D4E-B578-0E97BBC36988}" type="datetimeFigureOut">
              <a:rPr lang="en-US" smtClean="0"/>
              <a:t>3/13/19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EEBC-6142-9744-BBA1-984103FD0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E8C3-8CEA-1D4E-B578-0E97BBC36988}" type="datetimeFigureOut">
              <a:rPr lang="en-US" smtClean="0"/>
              <a:t>3/13/19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EEBC-6142-9744-BBA1-984103FD0E8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2154" y="685800"/>
            <a:ext cx="8305800" cy="5364163"/>
          </a:xfrm>
          <a:gradFill rotWithShape="1">
            <a:gsLst>
              <a:gs pos="0">
                <a:srgbClr val="0D6B15">
                  <a:gamma/>
                  <a:shade val="46275"/>
                  <a:invGamma/>
                </a:srgbClr>
              </a:gs>
              <a:gs pos="50000">
                <a:srgbClr val="0D6B15">
                  <a:alpha val="50000"/>
                </a:srgbClr>
              </a:gs>
              <a:gs pos="100000">
                <a:srgbClr val="0D6B15">
                  <a:gamma/>
                  <a:shade val="46275"/>
                  <a:invGamma/>
                </a:srgbClr>
              </a:gs>
            </a:gsLst>
            <a:lin ang="5400000" scaled="1"/>
          </a:gradFill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6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THE  </a:t>
            </a:r>
            <a:br>
              <a:rPr lang="en-GB" sz="6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GB" sz="6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ZIMBABWE </a:t>
            </a:r>
            <a:br>
              <a:rPr lang="en-GB" sz="6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GB" sz="6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ECONOMY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8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Current Economic Situation</a:t>
            </a:r>
            <a:br>
              <a:rPr lang="en-US" sz="48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8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March 2019</a:t>
            </a:r>
            <a:r>
              <a:rPr lang="en-US" sz="66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66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1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100" b="1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</a:br>
            <a:endParaRPr lang="en-US" sz="1800" b="1" i="1" dirty="0">
              <a:solidFill>
                <a:srgbClr val="BC003A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5262"/>
            <a:ext cx="9144000" cy="1289049"/>
          </a:xfrm>
        </p:spPr>
        <p:txBody>
          <a:bodyPr rtlCol="0">
            <a:noAutofit/>
          </a:bodyPr>
          <a:lstStyle/>
          <a:p>
            <a:pPr defTabSz="696913"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  <a:cs typeface="+mj-cs"/>
              </a:rPr>
              <a:t>AGRICULTURE </a:t>
            </a:r>
            <a:br>
              <a:rPr lang="en-US" b="1" dirty="0">
                <a:ea typeface="+mj-ea"/>
                <a:cs typeface="+mj-cs"/>
              </a:rPr>
            </a:br>
            <a:r>
              <a:rPr lang="en-US" b="1" dirty="0">
                <a:ea typeface="+mj-ea"/>
                <a:cs typeface="+mj-cs"/>
              </a:rPr>
              <a:t>Maize Production</a:t>
            </a:r>
          </a:p>
        </p:txBody>
      </p:sp>
      <p:graphicFrame>
        <p:nvGraphicFramePr>
          <p:cNvPr id="158722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6350" y="1689100"/>
          <a:ext cx="8648700" cy="4686300"/>
        </p:xfrm>
        <a:graphic>
          <a:graphicData uri="http://schemas.openxmlformats.org/presentationml/2006/ole">
            <p:oleObj spid="_x0000_s26626" name="Chart" r:id="rId4" imgW="7594600" imgH="4114800" progId="MSGraph.Chart.8">
              <p:embed followColorScheme="full"/>
            </p:oleObj>
          </a:graphicData>
        </a:graphic>
      </p:graphicFrame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0" y="6534150"/>
            <a:ext cx="3705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22" tIns="45011" rIns="90022" bIns="45011">
            <a:prstTxWarp prst="textNoShape">
              <a:avLst/>
            </a:prstTxWarp>
            <a:spAutoFit/>
          </a:bodyPr>
          <a:lstStyle/>
          <a:p>
            <a:pPr defTabSz="900113"/>
            <a:r>
              <a:rPr lang="en-US" sz="1600" b="1"/>
              <a:t>Robertson Economic Information Services</a:t>
            </a:r>
            <a:endParaRPr lang="en-US" sz="2300"/>
          </a:p>
        </p:txBody>
      </p:sp>
      <p:sp>
        <p:nvSpPr>
          <p:cNvPr id="5" name="TextBox 4"/>
          <p:cNvSpPr txBox="1"/>
          <p:nvPr/>
        </p:nvSpPr>
        <p:spPr>
          <a:xfrm>
            <a:off x="7965649" y="6152230"/>
            <a:ext cx="765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Estimate</a:t>
            </a:r>
            <a:endParaRPr lang="en-GB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46400" y="2664767"/>
            <a:ext cx="4579950" cy="120032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953735"/>
                </a:solidFill>
              </a:rPr>
              <a:t>About one million tonnes of maize</a:t>
            </a:r>
          </a:p>
          <a:p>
            <a:pPr algn="ctr"/>
            <a:r>
              <a:rPr lang="en-GB" sz="2400" b="1" i="1" dirty="0" smtClean="0">
                <a:solidFill>
                  <a:srgbClr val="953735"/>
                </a:solidFill>
              </a:rPr>
              <a:t>had to be imported every year</a:t>
            </a:r>
          </a:p>
          <a:p>
            <a:pPr algn="ctr"/>
            <a:r>
              <a:rPr lang="en-GB" sz="2400" b="1" i="1" dirty="0" smtClean="0">
                <a:solidFill>
                  <a:srgbClr val="953735"/>
                </a:solidFill>
              </a:rPr>
              <a:t>for fifteen years</a:t>
            </a:r>
            <a:endParaRPr lang="en-GB" sz="2400" b="1" i="1" dirty="0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pPr defTabSz="696913" eaLnBrk="1" hangingPunct="1">
              <a:defRPr/>
            </a:pPr>
            <a:r>
              <a:rPr lang="en-US" sz="4000" b="1" dirty="0"/>
              <a:t>AGRICULTURE </a:t>
            </a:r>
            <a:br>
              <a:rPr lang="en-US" sz="4000" b="1" dirty="0"/>
            </a:br>
            <a:r>
              <a:rPr lang="en-US" sz="4000" b="1" dirty="0"/>
              <a:t>Wheat </a:t>
            </a:r>
            <a:r>
              <a:rPr lang="en-US" b="1" dirty="0"/>
              <a:t>Production</a:t>
            </a:r>
            <a:endParaRPr lang="en-US" sz="4000" b="1" dirty="0"/>
          </a:p>
        </p:txBody>
      </p:sp>
      <p:graphicFrame>
        <p:nvGraphicFramePr>
          <p:cNvPr id="28674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175" y="1549400"/>
          <a:ext cx="8883650" cy="4813300"/>
        </p:xfrm>
        <a:graphic>
          <a:graphicData uri="http://schemas.openxmlformats.org/presentationml/2006/ole">
            <p:oleObj spid="_x0000_s28674" name="Chart" r:id="rId4" imgW="7594600" imgH="4114800" progId="MSGraph.Chart.8">
              <p:embed followColorScheme="full"/>
            </p:oleObj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534150"/>
            <a:ext cx="32639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22" tIns="45011" rIns="90022" bIns="45011">
            <a:prstTxWarp prst="textNoShape">
              <a:avLst/>
            </a:prstTxWarp>
            <a:spAutoFit/>
          </a:bodyPr>
          <a:lstStyle/>
          <a:p>
            <a:pPr defTabSz="900113"/>
            <a:r>
              <a:rPr lang="en-US" sz="1200" b="1"/>
              <a:t>Robertson Economic Information Services</a:t>
            </a:r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8286220" y="6349484"/>
            <a:ext cx="7298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i="1" dirty="0" smtClean="0"/>
              <a:t>Estimate</a:t>
            </a:r>
            <a:endParaRPr lang="en-GB" sz="11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8647" y="2512367"/>
            <a:ext cx="4257658" cy="120032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953735"/>
                </a:solidFill>
              </a:rPr>
              <a:t>About 400 000 tonnes of wheat</a:t>
            </a:r>
          </a:p>
          <a:p>
            <a:pPr algn="ctr"/>
            <a:r>
              <a:rPr lang="en-GB" sz="2400" b="1" i="1" dirty="0" smtClean="0">
                <a:solidFill>
                  <a:srgbClr val="953735"/>
                </a:solidFill>
              </a:rPr>
              <a:t>had to be imported every year</a:t>
            </a:r>
          </a:p>
          <a:p>
            <a:pPr algn="ctr"/>
            <a:r>
              <a:rPr lang="en-GB" sz="2400" b="1" i="1" dirty="0" smtClean="0">
                <a:solidFill>
                  <a:srgbClr val="953735"/>
                </a:solidFill>
              </a:rPr>
              <a:t>for fifteen years</a:t>
            </a:r>
            <a:endParaRPr lang="en-GB" sz="2400" b="1" i="1" dirty="0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20390"/>
            <a:ext cx="8636000" cy="1481138"/>
          </a:xfrm>
        </p:spPr>
        <p:txBody>
          <a:bodyPr lIns="119993" tIns="59996" rIns="119993" bIns="59996" anchor="t">
            <a:noAutofit/>
          </a:bodyPr>
          <a:lstStyle/>
          <a:p>
            <a:r>
              <a:rPr lang="en-US" b="1" dirty="0"/>
              <a:t>FLUE-CURED TOBACCO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200" b="1" dirty="0"/>
              <a:t>  Mass Sold</a:t>
            </a:r>
          </a:p>
        </p:txBody>
      </p:sp>
      <p:graphicFrame>
        <p:nvGraphicFramePr>
          <p:cNvPr id="61442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93700" y="1296988"/>
          <a:ext cx="8509000" cy="5330825"/>
        </p:xfrm>
        <a:graphic>
          <a:graphicData uri="http://schemas.openxmlformats.org/presentationml/2006/ole">
            <p:oleObj spid="_x0000_s30722" name="Chart" r:id="rId4" imgW="6324600" imgH="3962400" progId="MSGraph.Chart.8">
              <p:embed followColorScheme="full"/>
            </p:oleObj>
          </a:graphicData>
        </a:graphic>
      </p:graphicFrame>
      <p:sp>
        <p:nvSpPr>
          <p:cNvPr id="61444" name="Text Box 5"/>
          <p:cNvSpPr txBox="1">
            <a:spLocks noChangeArrowheads="1"/>
          </p:cNvSpPr>
          <p:nvPr/>
        </p:nvSpPr>
        <p:spPr bwMode="auto">
          <a:xfrm rot="-5400000">
            <a:off x="-2395537" y="3031352"/>
            <a:ext cx="5638800" cy="49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993" tIns="59996" rIns="119993" bIns="59996">
            <a:prstTxWarp prst="textNoShape">
              <a:avLst/>
            </a:prstTxWarp>
            <a:spAutoFit/>
          </a:bodyPr>
          <a:lstStyle/>
          <a:p>
            <a:pPr defTabSz="1200150"/>
            <a:r>
              <a:rPr lang="en-US" sz="2400" b="1" dirty="0"/>
              <a:t>MASS  SOLD Thousands of </a:t>
            </a:r>
            <a:r>
              <a:rPr lang="en-US" sz="2400" b="1" dirty="0" err="1"/>
              <a:t>Tonnes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89863" y="1364637"/>
            <a:ext cx="20915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250 million </a:t>
            </a:r>
            <a:r>
              <a:rPr lang="en-GB" sz="2400" b="1" dirty="0" err="1" smtClean="0"/>
              <a:t>kgs</a:t>
            </a:r>
            <a:endParaRPr lang="en-GB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7430431" y="1504040"/>
            <a:ext cx="548250" cy="306128"/>
          </a:xfrm>
          <a:prstGeom prst="rightArrow">
            <a:avLst/>
          </a:prstGeom>
          <a:solidFill>
            <a:schemeClr val="accent6"/>
          </a:solidFill>
          <a:ln w="22225">
            <a:solidFill>
              <a:srgbClr val="933B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4315112" y="2994607"/>
            <a:ext cx="1969221" cy="1200329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Arial Narrow"/>
                <a:cs typeface="Arial Narrow"/>
              </a:rPr>
              <a:t>TOBACCO WORTH</a:t>
            </a:r>
          </a:p>
          <a:p>
            <a:pPr algn="ctr"/>
            <a:r>
              <a:rPr lang="en-GB" b="1" dirty="0" smtClean="0">
                <a:latin typeface="Arial Narrow"/>
                <a:cs typeface="Arial Narrow"/>
              </a:rPr>
              <a:t>ABOUT $6 BILLION</a:t>
            </a:r>
          </a:p>
          <a:p>
            <a:pPr algn="ctr"/>
            <a:r>
              <a:rPr lang="en-GB" b="1" dirty="0" smtClean="0">
                <a:latin typeface="Arial Narrow"/>
                <a:cs typeface="Arial Narrow"/>
              </a:rPr>
              <a:t>WAS </a:t>
            </a:r>
            <a:r>
              <a:rPr lang="en-GB" b="1" i="1" dirty="0" smtClean="0">
                <a:latin typeface="Arial Narrow"/>
                <a:cs typeface="Arial Narrow"/>
              </a:rPr>
              <a:t>NOT</a:t>
            </a:r>
            <a:r>
              <a:rPr lang="en-GB" b="1" dirty="0" smtClean="0">
                <a:latin typeface="Arial Narrow"/>
                <a:cs typeface="Arial Narrow"/>
              </a:rPr>
              <a:t> </a:t>
            </a:r>
          </a:p>
          <a:p>
            <a:pPr algn="ctr"/>
            <a:r>
              <a:rPr lang="en-GB" b="1" dirty="0" smtClean="0">
                <a:latin typeface="Arial Narrow"/>
                <a:cs typeface="Arial Narrow"/>
              </a:rPr>
              <a:t>PRODUCED</a:t>
            </a:r>
            <a:endParaRPr lang="en-GB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76263" y="1260475"/>
          <a:ext cx="11145837" cy="5900738"/>
        </p:xfrm>
        <a:graphic>
          <a:graphicData uri="http://schemas.openxmlformats.org/presentationml/2006/ole">
            <p:oleObj spid="_x0000_s32770" name="Chart" r:id="rId3" imgW="7772400" imgH="4114800" progId="MSGraph.Chart.8">
              <p:embed followColorScheme="full"/>
            </p:oleObj>
          </a:graphicData>
        </a:graphic>
      </p:graphicFrame>
      <p:sp>
        <p:nvSpPr>
          <p:cNvPr id="115715" name="Text Box 4"/>
          <p:cNvSpPr txBox="1">
            <a:spLocks noChangeArrowheads="1"/>
          </p:cNvSpPr>
          <p:nvPr/>
        </p:nvSpPr>
        <p:spPr bwMode="auto">
          <a:xfrm rot="-5446016">
            <a:off x="-1254918" y="3415506"/>
            <a:ext cx="3338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b="1" dirty="0"/>
              <a:t>TOTAL EMPLOYMENT</a:t>
            </a: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 rot="-51332">
            <a:off x="3881438" y="5272088"/>
            <a:ext cx="4041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TOTAL PUBLIC SECTOR EMPLOYMENT</a:t>
            </a:r>
          </a:p>
        </p:txBody>
      </p:sp>
      <p:sp>
        <p:nvSpPr>
          <p:cNvPr id="115717" name="Text Box 7"/>
          <p:cNvSpPr txBox="1">
            <a:spLocks noChangeArrowheads="1"/>
          </p:cNvSpPr>
          <p:nvPr/>
        </p:nvSpPr>
        <p:spPr bwMode="auto">
          <a:xfrm>
            <a:off x="4110038" y="2657475"/>
            <a:ext cx="1658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TOTAL FORMAL</a:t>
            </a:r>
          </a:p>
          <a:p>
            <a:r>
              <a:rPr lang="en-GB" b="1">
                <a:solidFill>
                  <a:schemeClr val="bg1"/>
                </a:solidFill>
              </a:rPr>
              <a:t>SECTOR</a:t>
            </a:r>
          </a:p>
          <a:p>
            <a:r>
              <a:rPr lang="en-GB" b="1">
                <a:solidFill>
                  <a:schemeClr val="bg1"/>
                </a:solidFill>
              </a:rPr>
              <a:t>EMPLOYMENT</a:t>
            </a:r>
          </a:p>
        </p:txBody>
      </p:sp>
      <p:sp>
        <p:nvSpPr>
          <p:cNvPr id="115718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  <a:noFill/>
        </p:spPr>
        <p:txBody>
          <a:bodyPr>
            <a:normAutofit fontScale="90000"/>
          </a:bodyPr>
          <a:lstStyle/>
          <a:p>
            <a:r>
              <a:rPr lang="en-GB" b="1" dirty="0" smtClean="0">
                <a:ea typeface="ＭＳ Ｐゴシック" pitchFamily="-65" charset="-128"/>
                <a:cs typeface="ＭＳ Ｐゴシック" pitchFamily="-65" charset="-128"/>
              </a:rPr>
              <a:t>FORMAL EMPLOYMENT</a:t>
            </a:r>
            <a:r>
              <a:rPr lang="en-GB" sz="2800" b="1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br>
              <a:rPr lang="en-GB" sz="2800" b="1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GB" sz="2800" b="1" dirty="0" smtClean="0">
                <a:ea typeface="ＭＳ Ｐゴシック" pitchFamily="-65" charset="-128"/>
                <a:cs typeface="ＭＳ Ｐゴシック" pitchFamily="-65" charset="-128"/>
              </a:rPr>
              <a:t>Government Compared to </a:t>
            </a:r>
            <a:r>
              <a:rPr lang="en-GB" sz="2800" b="1" dirty="0">
                <a:ea typeface="ＭＳ Ｐゴシック" pitchFamily="-65" charset="-128"/>
                <a:cs typeface="ＭＳ Ｐゴシック" pitchFamily="-65" charset="-128"/>
              </a:rPr>
              <a:t>Total Formal Sector Employment  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2514600" y="3657600"/>
            <a:ext cx="1595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IN 1980 -</a:t>
            </a:r>
          </a:p>
          <a:p>
            <a:r>
              <a:rPr lang="en-GB" b="1">
                <a:solidFill>
                  <a:schemeClr val="bg1"/>
                </a:solidFill>
              </a:rPr>
              <a:t>ONE IN TEN </a:t>
            </a:r>
          </a:p>
          <a:p>
            <a:r>
              <a:rPr lang="en-GB" b="1">
                <a:solidFill>
                  <a:schemeClr val="bg1"/>
                </a:solidFill>
              </a:rPr>
              <a:t>HAD A JOB IN</a:t>
            </a:r>
          </a:p>
          <a:p>
            <a:r>
              <a:rPr lang="en-GB" b="1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115720" name="Text Box 7"/>
          <p:cNvSpPr txBox="1">
            <a:spLocks noChangeArrowheads="1"/>
          </p:cNvSpPr>
          <p:nvPr/>
        </p:nvSpPr>
        <p:spPr bwMode="auto">
          <a:xfrm>
            <a:off x="5943600" y="3822700"/>
            <a:ext cx="21724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NOW, ONE IN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i="1" dirty="0" smtClean="0">
                <a:solidFill>
                  <a:schemeClr val="bg1"/>
                </a:solidFill>
              </a:rPr>
              <a:t>THREE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HAS </a:t>
            </a:r>
            <a:r>
              <a:rPr lang="en-GB" b="1" dirty="0">
                <a:solidFill>
                  <a:schemeClr val="bg1"/>
                </a:solidFill>
              </a:rPr>
              <a:t>A JOB IN</a:t>
            </a:r>
          </a:p>
          <a:p>
            <a:r>
              <a:rPr lang="en-GB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9" name="Striped Right Arrow 8"/>
          <p:cNvSpPr/>
          <p:nvPr/>
        </p:nvSpPr>
        <p:spPr>
          <a:xfrm rot="2429310">
            <a:off x="7458297" y="4610322"/>
            <a:ext cx="696913" cy="247650"/>
          </a:xfrm>
          <a:prstGeom prst="striped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GB" sz="80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Striped Right Arrow 9"/>
          <p:cNvSpPr/>
          <p:nvPr/>
        </p:nvSpPr>
        <p:spPr>
          <a:xfrm rot="7496579">
            <a:off x="2166143" y="5003007"/>
            <a:ext cx="696913" cy="247650"/>
          </a:xfrm>
          <a:prstGeom prst="stripedRightArrow">
            <a:avLst/>
          </a:prstGeom>
          <a:solidFill>
            <a:srgbClr val="C4BD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GB" sz="80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Striped Right Arrow 10"/>
          <p:cNvSpPr/>
          <p:nvPr/>
        </p:nvSpPr>
        <p:spPr>
          <a:xfrm rot="20245454">
            <a:off x="5313674" y="2981048"/>
            <a:ext cx="696912" cy="247650"/>
          </a:xfrm>
          <a:prstGeom prst="striped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GB" sz="80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Autofit/>
          </a:bodyPr>
          <a:lstStyle/>
          <a:p>
            <a:r>
              <a:rPr lang="en-GB" b="1"/>
              <a:t>FORMAL EMPLOYMENT</a:t>
            </a:r>
            <a:br>
              <a:rPr lang="en-GB" b="1"/>
            </a:br>
            <a:r>
              <a:rPr lang="en-GB" sz="2800" b="1"/>
              <a:t>Thousands of Employees</a:t>
            </a:r>
            <a:endParaRPr lang="en-GB" b="1"/>
          </a:p>
        </p:txBody>
      </p:sp>
      <p:graphicFrame>
        <p:nvGraphicFramePr>
          <p:cNvPr id="70658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469900" y="2011363"/>
          <a:ext cx="8305800" cy="4397375"/>
        </p:xfrm>
        <a:graphic>
          <a:graphicData uri="http://schemas.openxmlformats.org/presentationml/2006/ole">
            <p:oleObj spid="_x0000_s33794" name="Chart" r:id="rId3" imgW="7772400" imgH="4114800" progId="MSGraph.Chart.8">
              <p:embed followColorScheme="full"/>
            </p:oleObj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 rot="-5387542">
            <a:off x="-2006534" y="3561556"/>
            <a:ext cx="5226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b="1" dirty="0"/>
              <a:t>FORMAL EMPLOYMENT </a:t>
            </a:r>
            <a:r>
              <a:rPr lang="ja-JP" altLang="en-GB" sz="2800" b="1" dirty="0"/>
              <a:t>’</a:t>
            </a:r>
            <a:r>
              <a:rPr lang="en-GB" altLang="ja-JP" sz="2800" b="1" dirty="0"/>
              <a:t>000</a:t>
            </a:r>
            <a:endParaRPr lang="en-GB" sz="2800" b="1" dirty="0"/>
          </a:p>
        </p:txBody>
      </p:sp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7408996" y="1460497"/>
            <a:ext cx="1045216" cy="17543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1" hangingPunct="1"/>
            <a:endParaRPr lang="en-US" b="1" dirty="0" smtClean="0">
              <a:solidFill>
                <a:srgbClr val="A50021"/>
              </a:solidFill>
              <a:latin typeface="Arial Narrow" pitchFamily="-65" charset="0"/>
            </a:endParaRPr>
          </a:p>
          <a:p>
            <a:pPr algn="r" eaLnBrk="1" hangingPunct="1"/>
            <a:r>
              <a:rPr lang="en-US" b="1" dirty="0" smtClean="0">
                <a:solidFill>
                  <a:srgbClr val="A50021"/>
                </a:solidFill>
                <a:latin typeface="Arial Narrow" pitchFamily="-65" charset="0"/>
              </a:rPr>
              <a:t>770 </a:t>
            </a:r>
            <a:r>
              <a:rPr lang="en-US" b="1" dirty="0">
                <a:solidFill>
                  <a:srgbClr val="A50021"/>
                </a:solidFill>
                <a:latin typeface="Arial Narrow" pitchFamily="-65" charset="0"/>
              </a:rPr>
              <a:t>000</a:t>
            </a:r>
          </a:p>
          <a:p>
            <a:pPr algn="r" eaLnBrk="1" hangingPunct="1"/>
            <a:r>
              <a:rPr lang="en-US" b="1" dirty="0">
                <a:solidFill>
                  <a:srgbClr val="A50021"/>
                </a:solidFill>
                <a:latin typeface="Arial Narrow" pitchFamily="-65" charset="0"/>
              </a:rPr>
              <a:t>LOWEST</a:t>
            </a:r>
          </a:p>
          <a:p>
            <a:pPr algn="r" eaLnBrk="1" hangingPunct="1"/>
            <a:r>
              <a:rPr lang="en-US" b="1" dirty="0">
                <a:solidFill>
                  <a:srgbClr val="A50021"/>
                </a:solidFill>
                <a:latin typeface="Arial Narrow" pitchFamily="-65" charset="0"/>
              </a:rPr>
              <a:t>FIGURE</a:t>
            </a:r>
          </a:p>
          <a:p>
            <a:pPr algn="r" eaLnBrk="1" hangingPunct="1"/>
            <a:r>
              <a:rPr lang="en-US" b="1" dirty="0">
                <a:solidFill>
                  <a:srgbClr val="A50021"/>
                </a:solidFill>
                <a:latin typeface="Arial Narrow" pitchFamily="-65" charset="0"/>
              </a:rPr>
              <a:t>SINCE </a:t>
            </a:r>
          </a:p>
          <a:p>
            <a:pPr algn="r" eaLnBrk="1" hangingPunct="1"/>
            <a:r>
              <a:rPr lang="en-US" b="1" dirty="0" smtClean="0">
                <a:solidFill>
                  <a:srgbClr val="A50021"/>
                </a:solidFill>
                <a:latin typeface="Arial Narrow" pitchFamily="-65" charset="0"/>
              </a:rPr>
              <a:t>1967</a:t>
            </a:r>
            <a:endParaRPr lang="en-GB" b="1" dirty="0">
              <a:solidFill>
                <a:srgbClr val="A50021"/>
              </a:solidFill>
              <a:latin typeface="Arial Narrow" pitchFamily="-65" charset="0"/>
            </a:endParaRPr>
          </a:p>
        </p:txBody>
      </p:sp>
      <p:sp>
        <p:nvSpPr>
          <p:cNvPr id="70662" name="Line 8"/>
          <p:cNvSpPr>
            <a:spLocks noChangeShapeType="1"/>
          </p:cNvSpPr>
          <p:nvPr/>
        </p:nvSpPr>
        <p:spPr bwMode="auto">
          <a:xfrm>
            <a:off x="8243074" y="3311522"/>
            <a:ext cx="0" cy="5334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rot="1736028">
            <a:off x="4117551" y="3591743"/>
            <a:ext cx="4329719" cy="707886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i="1" dirty="0" smtClean="0">
                <a:solidFill>
                  <a:schemeClr val="bg1"/>
                </a:solidFill>
                <a:latin typeface="Arial Black" pitchFamily="-65" charset="0"/>
              </a:rPr>
              <a:t>DISRESPECT FOR PROPERTY RIGHTS</a:t>
            </a:r>
            <a:endParaRPr lang="en-GB" sz="2000" i="1" dirty="0">
              <a:solidFill>
                <a:schemeClr val="bg1"/>
              </a:solidFill>
              <a:latin typeface="Arial Black" pitchFamily="-65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17168" y="1323201"/>
            <a:ext cx="994383" cy="17543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endParaRPr lang="en-US" b="1" dirty="0" smtClean="0">
              <a:solidFill>
                <a:srgbClr val="A50021"/>
              </a:solidFill>
              <a:latin typeface="Arial Narrow" pitchFamily="-65" charset="0"/>
            </a:endParaRPr>
          </a:p>
          <a:p>
            <a:pPr algn="ctr" eaLnBrk="1" hangingPunct="1"/>
            <a:r>
              <a:rPr lang="en-US" b="1" dirty="0" smtClean="0">
                <a:solidFill>
                  <a:srgbClr val="A50021"/>
                </a:solidFill>
                <a:latin typeface="Arial Narrow" pitchFamily="-65" charset="0"/>
              </a:rPr>
              <a:t>810 </a:t>
            </a:r>
            <a:r>
              <a:rPr lang="en-US" b="1" dirty="0">
                <a:solidFill>
                  <a:srgbClr val="A50021"/>
                </a:solidFill>
                <a:latin typeface="Arial Narrow" pitchFamily="-65" charset="0"/>
              </a:rPr>
              <a:t>000</a:t>
            </a:r>
          </a:p>
          <a:p>
            <a:pPr algn="ctr" eaLnBrk="1" hangingPunct="1"/>
            <a:r>
              <a:rPr lang="en-US" b="1" dirty="0">
                <a:solidFill>
                  <a:srgbClr val="A50021"/>
                </a:solidFill>
                <a:latin typeface="Arial Narrow" pitchFamily="-65" charset="0"/>
              </a:rPr>
              <a:t>LOWEST</a:t>
            </a:r>
          </a:p>
          <a:p>
            <a:pPr algn="ctr" eaLnBrk="1" hangingPunct="1"/>
            <a:r>
              <a:rPr lang="en-US" b="1" dirty="0">
                <a:solidFill>
                  <a:srgbClr val="A50021"/>
                </a:solidFill>
                <a:latin typeface="Arial Narrow" pitchFamily="-65" charset="0"/>
              </a:rPr>
              <a:t>FIGURE</a:t>
            </a:r>
          </a:p>
          <a:p>
            <a:pPr algn="ctr" eaLnBrk="1" hangingPunct="1"/>
            <a:r>
              <a:rPr lang="en-US" b="1" dirty="0">
                <a:solidFill>
                  <a:srgbClr val="A50021"/>
                </a:solidFill>
                <a:latin typeface="Arial Narrow" pitchFamily="-65" charset="0"/>
              </a:rPr>
              <a:t>SINCE </a:t>
            </a:r>
          </a:p>
          <a:p>
            <a:pPr algn="ctr" eaLnBrk="1" hangingPunct="1"/>
            <a:r>
              <a:rPr lang="en-US" b="1" dirty="0">
                <a:solidFill>
                  <a:srgbClr val="A50021"/>
                </a:solidFill>
                <a:latin typeface="Arial Narrow" pitchFamily="-65" charset="0"/>
              </a:rPr>
              <a:t>1970</a:t>
            </a:r>
            <a:endParaRPr lang="en-GB" b="1" dirty="0">
              <a:solidFill>
                <a:srgbClr val="A50021"/>
              </a:solidFill>
              <a:latin typeface="Arial Narrow" pitchFamily="-65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981698" y="3174226"/>
            <a:ext cx="0" cy="5334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09601" y="1397000"/>
          <a:ext cx="7912099" cy="493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749300" y="152399"/>
            <a:ext cx="7772400" cy="144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CONSUMER PRICE INDEX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January 2013 to January 2019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 rot="16200000">
            <a:off x="-1566862" y="3055938"/>
            <a:ext cx="3830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INDEX: Dec 2012=100</a:t>
            </a:r>
            <a:endParaRPr lang="en-GB" sz="2800" b="1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158228" y="6121400"/>
            <a:ext cx="7456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b="1" dirty="0" smtClean="0"/>
              <a:t>|    2013  </a:t>
            </a:r>
            <a:r>
              <a:rPr lang="en-GB" sz="2400" b="1" dirty="0"/>
              <a:t>| </a:t>
            </a:r>
            <a:r>
              <a:rPr lang="en-GB" sz="2400" b="1" dirty="0" smtClean="0"/>
              <a:t>  2014   |    2015   |   2016  |   2017   |   2018   |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46899" y="3955781"/>
            <a:ext cx="297675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CONSUMER PRICE INDEX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6162425" y="4378995"/>
            <a:ext cx="856221" cy="6803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41886" y="1629820"/>
            <a:ext cx="82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smtClean="0"/>
              <a:t>156,56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0775410"/>
              </p:ext>
            </p:extLst>
          </p:nvPr>
        </p:nvGraphicFramePr>
        <p:xfrm>
          <a:off x="609601" y="1397000"/>
          <a:ext cx="7912099" cy="493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749300" y="107044"/>
            <a:ext cx="7772400" cy="144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CONSUMER PRICE INDEX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COMPARED TO </a:t>
            </a:r>
            <a:r>
              <a:rPr lang="en-US" sz="4000" b="1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FOOD &amp; FUEL</a:t>
            </a:r>
            <a:r>
              <a:rPr lang="en-US" sz="3200" b="1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 PRICES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January 2013 to January 2019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 rot="16200000">
            <a:off x="-1566862" y="3165919"/>
            <a:ext cx="3830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INDEX: Dec 2012=100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02193" y="4294187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 smtClean="0"/>
              <a:t>TRANSPORT SERVICES INDEX</a:t>
            </a:r>
            <a:endParaRPr lang="en-GB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845118" y="3809594"/>
            <a:ext cx="297675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CONSUMER PRICE INDEX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77667" y="4030133"/>
            <a:ext cx="767442" cy="248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62982" y="2114995"/>
            <a:ext cx="3358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u="sng" dirty="0" smtClean="0"/>
              <a:t>TRANSPORT SERVICES 290,66</a:t>
            </a:r>
            <a:endParaRPr lang="en-GB" sz="900" b="1" u="sng" dirty="0" smtClean="0"/>
          </a:p>
          <a:p>
            <a:pPr algn="r"/>
            <a:endParaRPr lang="en-GB" sz="2000" b="1" u="sng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7686412" y="1796636"/>
            <a:ext cx="685418" cy="631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1158228" y="6121400"/>
            <a:ext cx="8011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b="1" dirty="0" smtClean="0"/>
              <a:t>|   2013  |   2014   |   2015   |   2016   |   2017   |   2018   |2019</a:t>
            </a:r>
            <a:endParaRPr lang="en-GB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4586012" y="4654396"/>
            <a:ext cx="571317" cy="514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88799" y="1397000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290,7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71286" y="1397000"/>
          <a:ext cx="7810501" cy="498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57655" y="6148842"/>
            <a:ext cx="7380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b="1" dirty="0"/>
              <a:t>| </a:t>
            </a:r>
            <a:r>
              <a:rPr lang="en-GB" sz="2400" b="1" dirty="0" smtClean="0"/>
              <a:t>   </a:t>
            </a:r>
            <a:r>
              <a:rPr lang="en-GB" sz="2400" b="1" dirty="0"/>
              <a:t>2013 </a:t>
            </a:r>
            <a:r>
              <a:rPr lang="en-GB" sz="2400" b="1" dirty="0" smtClean="0"/>
              <a:t>  |   </a:t>
            </a:r>
            <a:r>
              <a:rPr lang="en-GB" sz="2400" b="1" dirty="0"/>
              <a:t>2014 </a:t>
            </a:r>
            <a:r>
              <a:rPr lang="en-GB" sz="2400" b="1" dirty="0" smtClean="0"/>
              <a:t>  </a:t>
            </a:r>
            <a:r>
              <a:rPr lang="en-GB" sz="2400" b="1" dirty="0"/>
              <a:t>|</a:t>
            </a:r>
            <a:r>
              <a:rPr lang="en-GB" sz="2400" b="1" dirty="0" smtClean="0"/>
              <a:t>    2015   </a:t>
            </a:r>
            <a:r>
              <a:rPr lang="en-GB" sz="2400" b="1" dirty="0"/>
              <a:t>|</a:t>
            </a:r>
            <a:r>
              <a:rPr lang="en-GB" sz="2400" b="1" dirty="0" smtClean="0"/>
              <a:t>   </a:t>
            </a:r>
            <a:r>
              <a:rPr lang="en-GB" sz="2400" b="1" dirty="0"/>
              <a:t>2016</a:t>
            </a:r>
            <a:r>
              <a:rPr lang="en-GB" sz="2400" b="1" dirty="0" smtClean="0"/>
              <a:t>   </a:t>
            </a:r>
            <a:r>
              <a:rPr lang="en-GB" sz="2400" b="1" dirty="0"/>
              <a:t>|</a:t>
            </a:r>
            <a:r>
              <a:rPr lang="en-GB" sz="2400" b="1" dirty="0" smtClean="0"/>
              <a:t>    2017   |  2018</a:t>
            </a:r>
          </a:p>
          <a:p>
            <a:endParaRPr lang="en-GB" sz="2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16200000">
            <a:off x="-624825" y="3372553"/>
            <a:ext cx="22259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4400" b="1" dirty="0"/>
              <a:t>$’million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4606" y="153252"/>
            <a:ext cx="827767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 dirty="0" smtClean="0"/>
              <a:t>US$ CASH IN COMMERCIAL </a:t>
            </a:r>
            <a:r>
              <a:rPr lang="en-GB" sz="4400" b="1" dirty="0"/>
              <a:t>BANKS </a:t>
            </a:r>
            <a:endParaRPr lang="en-GB" sz="4400" b="1" dirty="0" smtClean="0"/>
          </a:p>
          <a:p>
            <a:pPr algn="ctr"/>
            <a:r>
              <a:rPr lang="en-GB" sz="4400" b="1" dirty="0" smtClean="0"/>
              <a:t>January 2013 </a:t>
            </a:r>
            <a:r>
              <a:rPr lang="en-GB" sz="4400" b="1" dirty="0"/>
              <a:t>to</a:t>
            </a:r>
            <a:r>
              <a:rPr lang="en-GB" sz="4400" b="1" dirty="0" smtClean="0"/>
              <a:t> </a:t>
            </a:r>
            <a:r>
              <a:rPr lang="en-GB" sz="4400" b="1" dirty="0" smtClean="0"/>
              <a:t>Dec</a:t>
            </a:r>
            <a:r>
              <a:rPr lang="en-GB" sz="4400" b="1" dirty="0" smtClean="0"/>
              <a:t>ember </a:t>
            </a:r>
            <a:r>
              <a:rPr lang="en-GB" sz="4400" b="1" dirty="0" smtClean="0"/>
              <a:t>2018</a:t>
            </a:r>
            <a:endParaRPr lang="en-GB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59680" y="3377646"/>
            <a:ext cx="184091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December</a:t>
            </a:r>
            <a:r>
              <a:rPr lang="en-GB" sz="2400" b="1" dirty="0" smtClean="0"/>
              <a:t>:</a:t>
            </a:r>
          </a:p>
          <a:p>
            <a:r>
              <a:rPr lang="en-GB" sz="2400" b="1" u="sng" dirty="0" smtClean="0"/>
              <a:t>$</a:t>
            </a:r>
            <a:r>
              <a:rPr lang="en-GB" sz="2400" b="1" u="sng" dirty="0" smtClean="0"/>
              <a:t>89,9 </a:t>
            </a:r>
            <a:r>
              <a:rPr lang="en-GB" sz="2400" b="1" u="sng" dirty="0" smtClean="0"/>
              <a:t>million</a:t>
            </a:r>
            <a:endParaRPr lang="en-GB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446595" y="1572381"/>
            <a:ext cx="176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/>
              <a:t>$379 million</a:t>
            </a:r>
            <a:endParaRPr lang="en-GB" sz="2400" b="1" u="sng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8138439" y="4362657"/>
            <a:ext cx="630723" cy="2066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397600" y="1851065"/>
            <a:ext cx="107202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04333" y="1396999"/>
          <a:ext cx="7526867" cy="505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4141" y="260168"/>
            <a:ext cx="631021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/>
              <a:t>TREASURY BILLS &amp; BONDS</a:t>
            </a:r>
          </a:p>
          <a:p>
            <a:pPr algn="ctr"/>
            <a:r>
              <a:rPr lang="en-GB" sz="3600" b="1" dirty="0" smtClean="0"/>
              <a:t>HELD BY COMMERCIAL BANKS:</a:t>
            </a:r>
          </a:p>
          <a:p>
            <a:r>
              <a:rPr lang="en-GB" sz="2800" b="1" dirty="0" smtClean="0"/>
              <a:t> JANUARY 2015 TO</a:t>
            </a:r>
            <a:r>
              <a:rPr lang="en-GB" sz="2800" b="1" dirty="0" smtClean="0"/>
              <a:t> </a:t>
            </a:r>
            <a:r>
              <a:rPr lang="en-GB" sz="2800" b="1" dirty="0" smtClean="0"/>
              <a:t>DEC</a:t>
            </a:r>
            <a:r>
              <a:rPr lang="en-GB" sz="2800" b="1" dirty="0" smtClean="0"/>
              <a:t>EMBER </a:t>
            </a:r>
            <a:r>
              <a:rPr lang="en-GB" sz="2800" b="1" dirty="0" smtClean="0"/>
              <a:t>2018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40110" y="6281437"/>
            <a:ext cx="672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|      </a:t>
            </a:r>
            <a:r>
              <a:rPr lang="en-GB" b="1" dirty="0" smtClean="0"/>
              <a:t>    </a:t>
            </a:r>
            <a:r>
              <a:rPr lang="en-GB" b="1" dirty="0" smtClean="0"/>
              <a:t>2015     </a:t>
            </a:r>
            <a:r>
              <a:rPr lang="en-GB" b="1" dirty="0" smtClean="0"/>
              <a:t>   </a:t>
            </a:r>
            <a:r>
              <a:rPr lang="en-GB" b="1" dirty="0" smtClean="0"/>
              <a:t>|           2016           |     </a:t>
            </a:r>
            <a:r>
              <a:rPr lang="en-GB" b="1" dirty="0" smtClean="0"/>
              <a:t>     </a:t>
            </a:r>
            <a:r>
              <a:rPr lang="en-GB" b="1" dirty="0" smtClean="0"/>
              <a:t>2017     </a:t>
            </a:r>
            <a:r>
              <a:rPr lang="en-GB" b="1" dirty="0" smtClean="0"/>
              <a:t>     </a:t>
            </a:r>
            <a:r>
              <a:rPr lang="en-GB" b="1" dirty="0" smtClean="0"/>
              <a:t>|      </a:t>
            </a:r>
            <a:r>
              <a:rPr lang="en-GB" b="1" dirty="0" smtClean="0"/>
              <a:t>    2018          |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28124" y="3372723"/>
            <a:ext cx="4055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MILLIONS OF DOLLARS</a:t>
            </a:r>
            <a:endParaRPr lang="en-GB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088363" y="2628249"/>
            <a:ext cx="83994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22786" y="3235733"/>
            <a:ext cx="2605519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8418118" y="2926848"/>
            <a:ext cx="648000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11129" y="2742452"/>
            <a:ext cx="106178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$</a:t>
            </a:r>
            <a:r>
              <a:rPr lang="en-GB" b="1" dirty="0" smtClean="0"/>
              <a:t>505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27075" y="1739900"/>
          <a:ext cx="7934323" cy="469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798" y="71438"/>
            <a:ext cx="8229600" cy="1833562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MONEY SUPPLY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111" b="1" dirty="0" smtClean="0">
                <a:ea typeface="ＭＳ Ｐゴシック" pitchFamily="-65" charset="-128"/>
                <a:cs typeface="ＭＳ Ｐゴシック" pitchFamily="-65" charset="-128"/>
              </a:rPr>
              <a:t>June 2016 to November 2018, $’000</a:t>
            </a:r>
            <a:endParaRPr lang="en-GB" sz="3111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6200000">
            <a:off x="-1504157" y="3552032"/>
            <a:ext cx="3878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200" b="1" dirty="0"/>
              <a:t>MONEY SUPPLY $’000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74328" y="3520688"/>
            <a:ext cx="3569883" cy="4233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8092894" y="2951386"/>
            <a:ext cx="1137806" cy="79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8164707" y="2716960"/>
            <a:ext cx="99338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25,9%</a:t>
            </a:r>
            <a:endParaRPr lang="en-GB" sz="2400" b="1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3179" y="6228443"/>
            <a:ext cx="5794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2016        |           2017           |        2018</a:t>
            </a:r>
            <a:endParaRPr lang="en-US" sz="28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091714" y="2360921"/>
            <a:ext cx="779054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79275" y="4570118"/>
            <a:ext cx="914400" cy="761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4000" b="1" dirty="0" smtClean="0">
                <a:solidFill>
                  <a:srgbClr val="0000FF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M3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V="1">
            <a:off x="4612582" y="4671273"/>
            <a:ext cx="2250501" cy="977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0527" y="1222963"/>
          <a:ext cx="7746468" cy="540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40332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ANNUAL TRADE FIGURES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912578" y="3017343"/>
            <a:ext cx="2938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US $’millions</a:t>
            </a:r>
            <a:endParaRPr lang="en-GB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6219" y="2088577"/>
            <a:ext cx="2079754" cy="696013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u="sng" dirty="0" smtClean="0">
                <a:solidFill>
                  <a:srgbClr val="0000FF"/>
                </a:solidFill>
              </a:rPr>
              <a:t>EXPORTS</a:t>
            </a:r>
            <a:endParaRPr lang="en-GB" sz="4000" b="1" u="sng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2330" y="1432397"/>
            <a:ext cx="2168591" cy="721901"/>
          </a:xfrm>
          <a:prstGeom prst="rect">
            <a:avLst/>
          </a:prstGeom>
          <a:solidFill>
            <a:srgbClr val="FFFFFF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u="sng" dirty="0" smtClean="0">
                <a:solidFill>
                  <a:srgbClr val="FF0000"/>
                </a:solidFill>
              </a:rPr>
              <a:t>IMPORTS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845400" y="2728148"/>
            <a:ext cx="254000" cy="1608667"/>
          </a:xfrm>
          <a:prstGeom prst="downArrow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3100967" y="2076215"/>
            <a:ext cx="254000" cy="65193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</p:nvPr>
        </p:nvGraphicFramePr>
        <p:xfrm>
          <a:off x="685800" y="1524000"/>
          <a:ext cx="7772400" cy="510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lIns="91154" tIns="45576" rIns="91154" bIns="45576">
            <a:normAutofit fontScale="90000"/>
          </a:bodyPr>
          <a:lstStyle/>
          <a:p>
            <a:pPr eaLnBrk="1" hangingPunct="1">
              <a:defRPr/>
            </a:pPr>
            <a:r>
              <a:rPr lang="en-GB" sz="6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MANUFACTURING</a:t>
            </a:r>
            <a:r>
              <a:rPr lang="en-GB" sz="4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GB" sz="29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GB" sz="29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</a:br>
            <a:r>
              <a:rPr lang="en-GB" sz="23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All Groups Annual Indices</a:t>
            </a:r>
            <a:r>
              <a:rPr lang="en-GB" sz="27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186037">
            <a:off x="-961231" y="3855244"/>
            <a:ext cx="25923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4" tIns="45576" rIns="91154" bIns="45576">
            <a:prstTxWarp prst="textNoShape">
              <a:avLst/>
            </a:prstTxWarp>
            <a:spAutoFit/>
          </a:bodyPr>
          <a:lstStyle/>
          <a:p>
            <a:pPr defTabSz="911225"/>
            <a:r>
              <a:rPr lang="en-GB" sz="2500" b="1"/>
              <a:t>INDEX: 1990 = 100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926821" y="6415310"/>
            <a:ext cx="832876" cy="30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8165" tIns="59083" rIns="118165" bIns="59083">
            <a:prstTxWarp prst="textNoShape">
              <a:avLst/>
            </a:prstTxWarp>
            <a:spAutoFit/>
          </a:bodyPr>
          <a:lstStyle/>
          <a:p>
            <a:pPr defTabSz="1181100"/>
            <a:r>
              <a:rPr lang="en-GB" sz="1200" b="1" i="1" dirty="0" smtClean="0">
                <a:solidFill>
                  <a:schemeClr val="tx2"/>
                </a:solidFill>
              </a:rPr>
              <a:t>Estimate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5224" y="2553337"/>
            <a:ext cx="6316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953735"/>
                </a:solidFill>
              </a:rPr>
              <a:t>Reduced domestic production volumes imposed</a:t>
            </a:r>
          </a:p>
          <a:p>
            <a:pPr algn="ctr"/>
            <a:r>
              <a:rPr lang="en-GB" sz="2400" b="1" i="1" dirty="0" smtClean="0">
                <a:solidFill>
                  <a:srgbClr val="953735"/>
                </a:solidFill>
              </a:rPr>
              <a:t>need to import wide range of consumer goods  </a:t>
            </a:r>
            <a:endParaRPr lang="en-GB" sz="2400" b="1" i="1" dirty="0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9613" y="58058"/>
            <a:ext cx="7773987" cy="1402443"/>
          </a:xfrm>
        </p:spPr>
        <p:txBody>
          <a:bodyPr lIns="118523" tIns="59262" rIns="118523" bIns="59262" anchor="t">
            <a:normAutofit fontScale="90000"/>
          </a:bodyPr>
          <a:lstStyle/>
          <a:p>
            <a:pPr defTabSz="696913" eaLnBrk="1" hangingPunct="1"/>
            <a:r>
              <a:rPr lang="en-US" sz="5100" b="1" dirty="0">
                <a:ea typeface="ＭＳ Ｐゴシック" pitchFamily="-65" charset="-128"/>
                <a:cs typeface="ＭＳ Ｐゴシック" pitchFamily="-65" charset="-128"/>
              </a:rPr>
              <a:t>AGRICULTURE </a:t>
            </a:r>
            <a:br>
              <a:rPr lang="en-US" sz="5100" b="1" dirty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500" b="1" dirty="0">
                <a:ea typeface="ＭＳ Ｐゴシック" pitchFamily="-65" charset="-128"/>
                <a:cs typeface="ＭＳ Ｐゴシック" pitchFamily="-65" charset="-128"/>
              </a:rPr>
              <a:t>Cotton Production</a:t>
            </a:r>
            <a:endParaRPr lang="en-US" sz="51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147458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0" y="1590675"/>
          <a:ext cx="8636000" cy="4692650"/>
        </p:xfrm>
        <a:graphic>
          <a:graphicData uri="http://schemas.openxmlformats.org/presentationml/2006/ole">
            <p:oleObj spid="_x0000_s24578" name="Chart" r:id="rId4" imgW="8039100" imgH="4368800" progId="MSGraph.Chart.8">
              <p:embed followColorScheme="full"/>
            </p:oleObj>
          </a:graphicData>
        </a:graphic>
      </p:graphicFrame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0" y="6534150"/>
            <a:ext cx="29146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302" tIns="45152" rIns="90302" bIns="45152">
            <a:prstTxWarp prst="textNoShape">
              <a:avLst/>
            </a:prstTxWarp>
            <a:spAutoFit/>
          </a:bodyPr>
          <a:lstStyle/>
          <a:p>
            <a:pPr defTabSz="903288"/>
            <a:r>
              <a:rPr lang="en-US" sz="1000" b="1"/>
              <a:t>Robertson Economic Information Services</a:t>
            </a:r>
            <a:endParaRPr lang="en-US" sz="1000">
              <a:latin typeface="Times New Roman" pitchFamily="-65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447800" y="2222500"/>
            <a:ext cx="1681843" cy="673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8525" tIns="59262" rIns="118525" bIns="59262">
            <a:prstTxWarp prst="textNoShape">
              <a:avLst/>
            </a:prstTxWarp>
            <a:spAutoFit/>
          </a:bodyPr>
          <a:lstStyle/>
          <a:p>
            <a:pPr defTabSz="1185863"/>
            <a:r>
              <a:rPr lang="en-GB" b="1" u="sng">
                <a:solidFill>
                  <a:schemeClr val="tx2"/>
                </a:solidFill>
              </a:rPr>
              <a:t>LARGE SCALE </a:t>
            </a:r>
          </a:p>
          <a:p>
            <a:pPr defTabSz="1185863"/>
            <a:r>
              <a:rPr lang="en-GB" b="1" u="sng">
                <a:solidFill>
                  <a:schemeClr val="tx2"/>
                </a:solidFill>
              </a:rPr>
              <a:t>COMMERCIAL</a:t>
            </a:r>
            <a:endParaRPr lang="en-GB" b="1">
              <a:solidFill>
                <a:schemeClr val="tx2"/>
              </a:solidFill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028825" y="1651000"/>
            <a:ext cx="4711700" cy="422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8525" tIns="59262" rIns="118525" bIns="59262">
            <a:prstTxWarp prst="textNoShape">
              <a:avLst/>
            </a:prstTxWarp>
            <a:spAutoFit/>
          </a:bodyPr>
          <a:lstStyle/>
          <a:p>
            <a:pPr defTabSz="1185863"/>
            <a:r>
              <a:rPr lang="en-GB" sz="2000" b="1" u="sng">
                <a:solidFill>
                  <a:schemeClr val="tx2"/>
                </a:solidFill>
              </a:rPr>
              <a:t>SMALL SCALE &amp; PEASANT SECTOR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1794929" y="2819400"/>
            <a:ext cx="12192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4995317" y="1998134"/>
            <a:ext cx="595313" cy="14901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55679" y="2692400"/>
            <a:ext cx="2192490" cy="1200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953735"/>
                </a:solidFill>
              </a:rPr>
              <a:t>Textile industry</a:t>
            </a:r>
          </a:p>
          <a:p>
            <a:pPr algn="ctr"/>
            <a:r>
              <a:rPr lang="en-GB" sz="2400" b="1" i="1" dirty="0" smtClean="0">
                <a:solidFill>
                  <a:srgbClr val="953735"/>
                </a:solidFill>
              </a:rPr>
              <a:t>almost forced</a:t>
            </a:r>
          </a:p>
          <a:p>
            <a:pPr algn="ctr"/>
            <a:r>
              <a:rPr lang="en-GB" sz="2400" b="1" i="1" dirty="0" smtClean="0">
                <a:solidFill>
                  <a:srgbClr val="953735"/>
                </a:solidFill>
              </a:rPr>
              <a:t>out of business</a:t>
            </a:r>
            <a:endParaRPr lang="en-GB" sz="2400" b="1" i="1" dirty="0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388</Words>
  <Application>Microsoft Macintosh PowerPoint</Application>
  <PresentationFormat>On-screen Show (4:3)</PresentationFormat>
  <Paragraphs>113</Paragraphs>
  <Slides>15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Microsoft Graph Chart</vt:lpstr>
      <vt:lpstr>THE   ZIMBABWE  ECONOMY  Current Economic Situation March 2019  </vt:lpstr>
      <vt:lpstr>Slide 2</vt:lpstr>
      <vt:lpstr>Slide 3</vt:lpstr>
      <vt:lpstr>Slide 4</vt:lpstr>
      <vt:lpstr>Slide 5</vt:lpstr>
      <vt:lpstr>MONEY SUPPLY  June 2016 to November 2018, $’000</vt:lpstr>
      <vt:lpstr>Slide 7</vt:lpstr>
      <vt:lpstr>MANUFACTURING  All Groups Annual Indices </vt:lpstr>
      <vt:lpstr>AGRICULTURE  Cotton Production</vt:lpstr>
      <vt:lpstr>AGRICULTURE  Maize Production</vt:lpstr>
      <vt:lpstr>AGRICULTURE  Wheat Production</vt:lpstr>
      <vt:lpstr>FLUE-CURED TOBACCO   Mass Sold</vt:lpstr>
      <vt:lpstr>FORMAL EMPLOYMENT  Government Compared to Total Formal Sector Employment   </vt:lpstr>
      <vt:lpstr>FORMAL EMPLOYMENT Thousands of Employees</vt:lpstr>
      <vt:lpstr>Slide 15</vt:lpstr>
    </vt:vector>
  </TitlesOfParts>
  <Company>REIS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 ZIMBABWE  ECONOMY  Current Economic Situation March 2019  </dc:title>
  <dc:creator>John</dc:creator>
  <cp:lastModifiedBy>John</cp:lastModifiedBy>
  <cp:revision>1</cp:revision>
  <dcterms:created xsi:type="dcterms:W3CDTF">2019-03-13T13:53:03Z</dcterms:created>
  <dcterms:modified xsi:type="dcterms:W3CDTF">2019-03-13T13:59:47Z</dcterms:modified>
</cp:coreProperties>
</file>